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498" r:id="rId2"/>
    <p:sldId id="279" r:id="rId3"/>
    <p:sldId id="478" r:id="rId4"/>
    <p:sldId id="281" r:id="rId5"/>
    <p:sldId id="491" r:id="rId6"/>
    <p:sldId id="288" r:id="rId7"/>
    <p:sldId id="290" r:id="rId8"/>
    <p:sldId id="484" r:id="rId9"/>
    <p:sldId id="292" r:id="rId10"/>
    <p:sldId id="296" r:id="rId11"/>
    <p:sldId id="302" r:id="rId12"/>
    <p:sldId id="492" r:id="rId13"/>
    <p:sldId id="488" r:id="rId14"/>
    <p:sldId id="489" r:id="rId15"/>
    <p:sldId id="487" r:id="rId16"/>
    <p:sldId id="486" r:id="rId17"/>
    <p:sldId id="485" r:id="rId18"/>
    <p:sldId id="483" r:id="rId19"/>
    <p:sldId id="481" r:id="rId20"/>
    <p:sldId id="480" r:id="rId21"/>
    <p:sldId id="289" r:id="rId22"/>
    <p:sldId id="291" r:id="rId23"/>
    <p:sldId id="482" r:id="rId24"/>
    <p:sldId id="293" r:id="rId25"/>
    <p:sldId id="294" r:id="rId26"/>
    <p:sldId id="295" r:id="rId27"/>
    <p:sldId id="297" r:id="rId28"/>
    <p:sldId id="298" r:id="rId29"/>
    <p:sldId id="299" r:id="rId30"/>
    <p:sldId id="300" r:id="rId31"/>
    <p:sldId id="301" r:id="rId32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347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5755"/>
  </p:normalViewPr>
  <p:slideViewPr>
    <p:cSldViewPr snapToGrid="0" snapToObjects="1">
      <p:cViewPr varScale="1">
        <p:scale>
          <a:sx n="112" d="100"/>
          <a:sy n="112" d="100"/>
        </p:scale>
        <p:origin x="43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496A33D-4D06-B84D-8F48-918DA35E0B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F671F91-7875-664D-978E-ECCA4719D2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254D126-83B4-534F-A3B3-2C8D329F7A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8F353-8726-3E4E-89C7-43E2573F4BB5}" type="datetimeFigureOut">
              <a:rPr lang="ru-RU" smtClean="0"/>
              <a:t>05.12.2022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2B46E79-2479-854C-80FF-AF8C407418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65B24B3-3B23-B541-989D-F4CEE498F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9D36E-0EB9-1B4D-928D-94E9E3287B0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391276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629CF4E-BFA3-334E-B85E-96D89D663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0959EE24-2707-EF48-8757-98234278F2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6E43815-B0C8-6043-AEDE-93955A80AC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8F353-8726-3E4E-89C7-43E2573F4BB5}" type="datetimeFigureOut">
              <a:rPr lang="ru-RU" smtClean="0"/>
              <a:t>05.12.2022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1C49070-6BAE-384A-8172-6FC7C57070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88ED754-77F2-DA48-A967-CBC745B8F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9D36E-0EB9-1B4D-928D-94E9E3287B0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595406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2305F094-2A7C-D04E-BE32-747208F4B68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3D8FF865-9314-334B-9B87-91ADE8D69B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07DA947-91A7-9342-AD54-2AB46FD5AC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8F353-8726-3E4E-89C7-43E2573F4BB5}" type="datetimeFigureOut">
              <a:rPr lang="ru-RU" smtClean="0"/>
              <a:t>05.12.2022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B09EF42-0035-484B-AA71-6EF323CAA8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35BD9DA-5912-3940-8E1F-6FBFC2AFD9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9D36E-0EB9-1B4D-928D-94E9E3287B0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507622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9170958-C8CA-CF42-8A1D-A60C2757C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8147CA3-B87E-A94D-BB9D-BFBE196AFF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C715827-CD0C-9044-BA9D-34091D0B8B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8F353-8726-3E4E-89C7-43E2573F4BB5}" type="datetimeFigureOut">
              <a:rPr lang="ru-RU" smtClean="0"/>
              <a:t>05.12.2022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22FC8D5-8A87-8145-BF32-72C44904EE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3FD665C-FA62-F94F-954B-FCA24BDCFE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9D36E-0EB9-1B4D-928D-94E9E3287B0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20493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F75C80E-5CC5-774E-822B-35F61A1338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DB04712-5FC5-894C-856F-6E87BAA449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C7E28DD-E984-AB41-8610-2D9E17E51B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8F353-8726-3E4E-89C7-43E2573F4BB5}" type="datetimeFigureOut">
              <a:rPr lang="ru-RU" smtClean="0"/>
              <a:t>05.12.2022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0217667-80B9-5941-A532-B1B8E7B3E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71E7B78-1C37-6A4D-B806-9B150FEDD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9D36E-0EB9-1B4D-928D-94E9E3287B0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451243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59C9E43-AFE7-1440-9CE9-12BD5C029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42BF6D7-E54F-8C40-92EF-55BECB2080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BB7BABE3-7289-AD4D-9A94-0B2F0A3057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CE0CCA5-B978-2A43-B89A-81492AF9F8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8F353-8726-3E4E-89C7-43E2573F4BB5}" type="datetimeFigureOut">
              <a:rPr lang="ru-RU" smtClean="0"/>
              <a:t>05.12.2022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E1FC4FB-F728-B54D-93A7-EA34B07311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621B1F3-CC7A-AB47-912E-6B8ED790A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9D36E-0EB9-1B4D-928D-94E9E3287B0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118936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145BB2-66CC-FF42-81D8-C1AA81DCD7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DABE449-8837-5D4D-AD75-B25F3AE222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13DA947B-D531-8744-A340-F4676995D9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CAE4A8CC-468A-DD47-BC87-FD706379F85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BCB002EA-C644-D043-903C-22CA6A8DB0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11F2AD5D-DB6E-4D4C-8662-326F70B463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8F353-8726-3E4E-89C7-43E2573F4BB5}" type="datetimeFigureOut">
              <a:rPr lang="ru-RU" smtClean="0"/>
              <a:t>05.12.2022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D1A53491-C8B1-B042-BC54-FB1AFEE4C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E792CE1B-DCE7-CA46-8C39-5EBDEE7360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9D36E-0EB9-1B4D-928D-94E9E3287B0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686887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298778-B346-EB49-82A5-F08A1EAB1F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876D5219-ABCA-C543-9EB3-B0B68573DE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8F353-8726-3E4E-89C7-43E2573F4BB5}" type="datetimeFigureOut">
              <a:rPr lang="ru-RU" smtClean="0"/>
              <a:t>05.12.2022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FEC516A0-9CE2-C940-9245-9B3674AD0E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35238EB9-2CC0-BE4D-948C-E931C2E259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9D36E-0EB9-1B4D-928D-94E9E3287B0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801020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D79591B4-9D53-124B-AF45-DF70EECFE6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8F353-8726-3E4E-89C7-43E2573F4BB5}" type="datetimeFigureOut">
              <a:rPr lang="ru-RU" smtClean="0"/>
              <a:t>05.12.2022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D85864C9-D31E-BD43-AF1B-81C9D60D69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6592FF2-34B4-9542-9EC5-EE49492B9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9D36E-0EB9-1B4D-928D-94E9E3287B0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224692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841B52A-13A1-D446-A3CD-584320A06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9502D9C-92CF-0548-BC4D-96E11EFBED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1C86C93-0F4E-D641-B1A0-EBB4EE2F4A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C601159-78C1-4E47-809C-6BCE2B7620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8F353-8726-3E4E-89C7-43E2573F4BB5}" type="datetimeFigureOut">
              <a:rPr lang="ru-RU" smtClean="0"/>
              <a:t>05.12.2022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441FC99-A23D-CC4E-A160-F8BCBB365C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C91614A-FA7A-6F4A-A460-2C0D89B17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9D36E-0EB9-1B4D-928D-94E9E3287B0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536552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474174-75E3-1244-8915-FE15B71F6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5A8C4C60-45F9-7146-B636-D8EB5496AA2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CA9952C-68D5-3143-BA5C-87EFBA1B38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DBD4E6B8-B7DD-6240-8165-FC96010AD0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8F353-8726-3E4E-89C7-43E2573F4BB5}" type="datetimeFigureOut">
              <a:rPr lang="ru-RU" smtClean="0"/>
              <a:t>05.12.2022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46CC3AB-3193-AF45-9E80-961C20E05F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2087005-2A8D-F84B-8797-FEF2118EE8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9D36E-0EB9-1B4D-928D-94E9E3287B0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306870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47FD54E-1FCB-4F45-99B8-5342F0093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760FAE5-B622-8343-B6BC-62E2B916D0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6E439EC-E0D1-4A44-B86F-EB3657F6D5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18F353-8726-3E4E-89C7-43E2573F4BB5}" type="datetimeFigureOut">
              <a:rPr lang="ru-RU" smtClean="0"/>
              <a:t>05.12.2022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2FD91D5-666F-0A48-AF5F-379B7758A1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75C5E5D-8394-BB4A-8069-C22A1166A1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39D36E-0EB9-1B4D-928D-94E9E3287B0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756860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7" Type="http://schemas.openxmlformats.org/officeDocument/2006/relationships/image" Target="../media/image33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jpeg"/><Relationship Id="rId5" Type="http://schemas.openxmlformats.org/officeDocument/2006/relationships/image" Target="../media/image41.jpeg"/><Relationship Id="rId4" Type="http://schemas.openxmlformats.org/officeDocument/2006/relationships/image" Target="../media/image40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546"/>
            <a:ext cx="12235534" cy="6904338"/>
          </a:xfrm>
          <a:prstGeom prst="rect">
            <a:avLst/>
          </a:prstGeom>
        </p:spPr>
      </p:pic>
      <p:sp>
        <p:nvSpPr>
          <p:cNvPr id="6" name="Заголовок 1"/>
          <p:cNvSpPr txBox="1">
            <a:spLocks/>
          </p:cNvSpPr>
          <p:nvPr/>
        </p:nvSpPr>
        <p:spPr>
          <a:xfrm>
            <a:off x="662940" y="1661542"/>
            <a:ext cx="9361170" cy="278302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ru-RU" sz="6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Быстрые подходы к обнаружению объектов</a:t>
            </a:r>
            <a:endParaRPr lang="en-US" sz="6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313575" y="3942157"/>
            <a:ext cx="1068705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Основы задач обнаружения и экземплярной сегментации объектов. </a:t>
            </a:r>
          </a:p>
          <a:p>
            <a:pPr algn="ctr"/>
            <a:r>
              <a:rPr lang="ru-R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Курс: Компьютерное зрение. Тема 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ru-RU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en-US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ru-RU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ru-RU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0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ru-RU" sz="28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Ронкин Михаил Владимирович</a:t>
            </a: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ctr"/>
            <a:r>
              <a:rPr lang="en-US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</a:t>
            </a:r>
            <a:r>
              <a:rPr lang="ru-R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.т.н. доцент ИРИТ-РТФ, УРФУ</a:t>
            </a:r>
            <a:endParaRPr lang="ru-RU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1E70A63-9727-C149-9B7C-2C790A47062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0" t="27061" r="44625" b="33918"/>
          <a:stretch/>
        </p:blipFill>
        <p:spPr>
          <a:xfrm>
            <a:off x="313575" y="223521"/>
            <a:ext cx="2446733" cy="129850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60707EF-500A-7D41-9AB2-00FF8CA96997}"/>
              </a:ext>
            </a:extLst>
          </p:cNvPr>
          <p:cNvSpPr txBox="1"/>
          <p:nvPr/>
        </p:nvSpPr>
        <p:spPr>
          <a:xfrm>
            <a:off x="102870" y="6020668"/>
            <a:ext cx="10086794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5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Проект реализуется победителем Конкурса на предоставление грантов преподавателям магистратуры 2020/2021 благотворительной программы «Стипендиальная программа Владимира Потанина» Благотворительного фонда Владимира Потанина</a:t>
            </a:r>
            <a:endParaRPr lang="ru-RU" sz="1500" dirty="0">
              <a:solidFill>
                <a:schemeClr val="bg1"/>
              </a:solidFill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AB068071-FFE8-104D-81EE-08E5E9F340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0308" y="104815"/>
            <a:ext cx="3762792" cy="1535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9327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Заголовок 1"/>
          <p:cNvSpPr txBox="1">
            <a:spLocks noGrp="1"/>
          </p:cNvSpPr>
          <p:nvPr>
            <p:ph type="title"/>
          </p:nvPr>
        </p:nvSpPr>
        <p:spPr>
          <a:xfrm>
            <a:off x="762000" y="197161"/>
            <a:ext cx="10515600" cy="728739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b="1" dirty="0">
                <a:solidFill>
                  <a:schemeClr val="bg1"/>
                </a:solidFill>
              </a:rPr>
              <a:t>Архитектура </a:t>
            </a:r>
            <a:r>
              <a:rPr lang="en" b="1" dirty="0">
                <a:solidFill>
                  <a:schemeClr val="bg1"/>
                </a:solidFill>
              </a:rPr>
              <a:t>YOLO </a:t>
            </a:r>
            <a:r>
              <a:rPr lang="ru-RU" b="1" dirty="0">
                <a:solidFill>
                  <a:schemeClr val="bg1"/>
                </a:solidFill>
              </a:rPr>
              <a:t>V4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362" name="Объект 2"/>
          <p:cNvSpPr txBox="1">
            <a:spLocks noGrp="1"/>
          </p:cNvSpPr>
          <p:nvPr>
            <p:ph type="body" idx="1"/>
          </p:nvPr>
        </p:nvSpPr>
        <p:spPr>
          <a:xfrm>
            <a:off x="333286" y="925898"/>
            <a:ext cx="10944315" cy="5684454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defRPr sz="2000"/>
            </a:pPr>
            <a:r>
              <a:rPr sz="2400" dirty="0">
                <a:solidFill>
                  <a:schemeClr val="bg1"/>
                </a:solidFill>
              </a:rPr>
              <a:t>YOLO 4, YOLO4 scaled – </a:t>
            </a:r>
            <a:r>
              <a:rPr sz="2400" dirty="0" err="1">
                <a:solidFill>
                  <a:schemeClr val="bg1"/>
                </a:solidFill>
              </a:rPr>
              <a:t>использование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модифицированного</a:t>
            </a:r>
            <a:r>
              <a:rPr sz="2400" dirty="0">
                <a:solidFill>
                  <a:schemeClr val="bg1"/>
                </a:solidFill>
              </a:rPr>
              <a:t> backbone</a:t>
            </a:r>
            <a:endParaRPr lang="ru-RU" sz="2400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  <a:defRPr sz="2000"/>
            </a:pPr>
            <a:r>
              <a:rPr sz="2400" dirty="0" err="1">
                <a:solidFill>
                  <a:schemeClr val="bg1"/>
                </a:solidFill>
              </a:rPr>
              <a:t>Использован</a:t>
            </a:r>
            <a:r>
              <a:rPr lang="ru-RU" sz="2400" dirty="0">
                <a:solidFill>
                  <a:schemeClr val="bg1"/>
                </a:solidFill>
              </a:rPr>
              <a:t> модифицированный подход</a:t>
            </a:r>
            <a:r>
              <a:rPr sz="2400" dirty="0">
                <a:solidFill>
                  <a:schemeClr val="bg1"/>
                </a:solidFill>
              </a:rPr>
              <a:t> Path </a:t>
            </a:r>
            <a:r>
              <a:rPr sz="2400" dirty="0" err="1">
                <a:solidFill>
                  <a:schemeClr val="bg1"/>
                </a:solidFill>
              </a:rPr>
              <a:t>Agregattion</a:t>
            </a:r>
            <a:r>
              <a:rPr sz="2400" dirty="0">
                <a:solidFill>
                  <a:schemeClr val="bg1"/>
                </a:solidFill>
              </a:rPr>
              <a:t> Network (PAN)</a:t>
            </a:r>
            <a:endParaRPr lang="ru-RU" sz="2400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sz="2400" dirty="0">
                <a:solidFill>
                  <a:schemeClr val="bg1"/>
                </a:solidFill>
              </a:rPr>
              <a:t>Модификация процесса тренировки и аугментации данных.</a:t>
            </a:r>
          </a:p>
          <a:p>
            <a:pPr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sz="2400" dirty="0">
                <a:solidFill>
                  <a:schemeClr val="bg1"/>
                </a:solidFill>
              </a:rPr>
              <a:t>Замена </a:t>
            </a:r>
            <a:r>
              <a:rPr lang="en-US" sz="2400" dirty="0" err="1">
                <a:solidFill>
                  <a:schemeClr val="bg1"/>
                </a:solidFill>
              </a:rPr>
              <a:t>ReLU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ru-RU" sz="2400" dirty="0">
                <a:solidFill>
                  <a:schemeClr val="bg1"/>
                </a:solidFill>
              </a:rPr>
              <a:t>на </a:t>
            </a:r>
            <a:r>
              <a:rPr lang="en-US" sz="2400" dirty="0">
                <a:solidFill>
                  <a:schemeClr val="bg1"/>
                </a:solidFill>
              </a:rPr>
              <a:t>Mish </a:t>
            </a:r>
            <a:endParaRPr sz="2400" dirty="0">
              <a:solidFill>
                <a:schemeClr val="bg1"/>
              </a:soli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2"/>
          <a:srcRect b="4108"/>
          <a:stretch/>
        </p:blipFill>
        <p:spPr>
          <a:xfrm>
            <a:off x="3606325" y="2348202"/>
            <a:ext cx="8290912" cy="426215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5" name="Прямоугольник 4"/>
          <p:cNvSpPr/>
          <p:nvPr/>
        </p:nvSpPr>
        <p:spPr>
          <a:xfrm>
            <a:off x="142363" y="1033867"/>
            <a:ext cx="10864620" cy="987438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026" name="Picture 2" descr="Comparison of Mish and Relu activation functions. | Download Scientific  Diagra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576" y="4503634"/>
            <a:ext cx="2843536" cy="1863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Заголовок 1"/>
          <p:cNvSpPr txBox="1">
            <a:spLocks noGrp="1"/>
          </p:cNvSpPr>
          <p:nvPr>
            <p:ph type="title"/>
          </p:nvPr>
        </p:nvSpPr>
        <p:spPr>
          <a:xfrm>
            <a:off x="761999" y="197161"/>
            <a:ext cx="11136747" cy="1196210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sz="4800" b="1" dirty="0">
                <a:solidFill>
                  <a:schemeClr val="bg1"/>
                </a:solidFill>
              </a:rPr>
              <a:t>YOLO V5</a:t>
            </a:r>
          </a:p>
        </p:txBody>
      </p:sp>
      <p:sp>
        <p:nvSpPr>
          <p:cNvPr id="414" name="Объект 3"/>
          <p:cNvSpPr txBox="1">
            <a:spLocks noGrp="1"/>
          </p:cNvSpPr>
          <p:nvPr>
            <p:ph type="body" idx="1"/>
          </p:nvPr>
        </p:nvSpPr>
        <p:spPr>
          <a:xfrm>
            <a:off x="293254" y="1147454"/>
            <a:ext cx="11605492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en" sz="2400" dirty="0">
                <a:solidFill>
                  <a:schemeClr val="bg1"/>
                </a:solidFill>
              </a:rPr>
              <a:t>Yolo V</a:t>
            </a:r>
            <a:r>
              <a:rPr lang="ru-RU" sz="2400" dirty="0">
                <a:solidFill>
                  <a:schemeClr val="bg1"/>
                </a:solidFill>
              </a:rPr>
              <a:t>5 это модификация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lang="en" sz="2400" dirty="0">
                <a:solidFill>
                  <a:schemeClr val="bg1"/>
                </a:solidFill>
              </a:rPr>
              <a:t>Yolo V4</a:t>
            </a:r>
            <a:r>
              <a:rPr lang="ru-RU" sz="2400" dirty="0">
                <a:solidFill>
                  <a:schemeClr val="bg1"/>
                </a:solidFill>
              </a:rPr>
              <a:t>, переделенная </a:t>
            </a:r>
            <a:r>
              <a:rPr sz="2400" dirty="0" err="1">
                <a:solidFill>
                  <a:schemeClr val="bg1"/>
                </a:solidFill>
              </a:rPr>
              <a:t>в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PyTorch</a:t>
            </a:r>
            <a:r>
              <a:rPr sz="2400" dirty="0">
                <a:solidFill>
                  <a:schemeClr val="bg1"/>
                </a:solidFill>
              </a:rPr>
              <a:t> (</a:t>
            </a:r>
            <a:r>
              <a:rPr sz="2400" dirty="0" err="1">
                <a:solidFill>
                  <a:schemeClr val="bg1"/>
                </a:solidFill>
              </a:rPr>
              <a:t>адаптированная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модель</a:t>
            </a:r>
            <a:r>
              <a:rPr sz="2400" dirty="0">
                <a:solidFill>
                  <a:schemeClr val="bg1"/>
                </a:solidFill>
              </a:rPr>
              <a:t>)</a:t>
            </a:r>
          </a:p>
          <a:p>
            <a:pPr marL="685800" lvl="1" indent="-228600">
              <a:lnSpc>
                <a:spcPct val="100000"/>
              </a:lnSpc>
              <a:spcBef>
                <a:spcPts val="0"/>
              </a:spcBef>
              <a:defRPr sz="1600"/>
            </a:pPr>
            <a:r>
              <a:rPr sz="2000" dirty="0" err="1">
                <a:solidFill>
                  <a:schemeClr val="bg1"/>
                </a:solidFill>
              </a:rPr>
              <a:t>Предложено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несколько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реализаций</a:t>
            </a:r>
            <a:r>
              <a:rPr sz="2000" dirty="0">
                <a:solidFill>
                  <a:schemeClr val="bg1"/>
                </a:solidFill>
              </a:rPr>
              <a:t> (</a:t>
            </a:r>
            <a:r>
              <a:rPr sz="2000" dirty="0" err="1">
                <a:solidFill>
                  <a:schemeClr val="bg1"/>
                </a:solidFill>
              </a:rPr>
              <a:t>от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nano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до</a:t>
            </a:r>
            <a:r>
              <a:rPr sz="2000" dirty="0">
                <a:solidFill>
                  <a:schemeClr val="bg1"/>
                </a:solidFill>
              </a:rPr>
              <a:t> large).</a:t>
            </a:r>
          </a:p>
          <a:p>
            <a:pPr>
              <a:lnSpc>
                <a:spcPct val="100000"/>
              </a:lnSpc>
              <a:spcBef>
                <a:spcPts val="0"/>
              </a:spcBef>
              <a:defRPr sz="2000"/>
            </a:pPr>
            <a:r>
              <a:rPr sz="2400" dirty="0" err="1">
                <a:solidFill>
                  <a:schemeClr val="bg1"/>
                </a:solidFill>
              </a:rPr>
              <a:t>Функции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активации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заменые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на</a:t>
            </a:r>
            <a:r>
              <a:rPr lang="ru-RU" sz="2400" dirty="0">
                <a:solidFill>
                  <a:schemeClr val="bg1"/>
                </a:solidFill>
              </a:rPr>
              <a:t> стандартные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LeakyReLU</a:t>
            </a:r>
            <a:r>
              <a:rPr sz="2400" dirty="0">
                <a:solidFill>
                  <a:schemeClr val="bg1"/>
                </a:solidFill>
              </a:rPr>
              <a:t>, Sigmoid</a:t>
            </a:r>
          </a:p>
          <a:p>
            <a:pPr>
              <a:lnSpc>
                <a:spcPct val="100000"/>
              </a:lnSpc>
              <a:spcBef>
                <a:spcPts val="0"/>
              </a:spcBef>
              <a:defRPr sz="2000"/>
            </a:pPr>
            <a:r>
              <a:rPr sz="2400" dirty="0" err="1">
                <a:solidFill>
                  <a:schemeClr val="bg1"/>
                </a:solidFill>
              </a:rPr>
              <a:t>Адаптирована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аугментация</a:t>
            </a:r>
            <a:r>
              <a:rPr sz="2400" dirty="0">
                <a:solidFill>
                  <a:schemeClr val="bg1"/>
                </a:solidFill>
              </a:rPr>
              <a:t> (scaling, color space adjustments, and mosaic augmentation)</a:t>
            </a:r>
          </a:p>
          <a:p>
            <a:pPr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sz="2400" dirty="0">
                <a:solidFill>
                  <a:schemeClr val="bg1"/>
                </a:solidFill>
              </a:rPr>
              <a:t>Выбор ф</a:t>
            </a:r>
            <a:r>
              <a:rPr sz="2400" dirty="0" err="1">
                <a:solidFill>
                  <a:schemeClr val="bg1"/>
                </a:solidFill>
              </a:rPr>
              <a:t>ункци</a:t>
            </a:r>
            <a:r>
              <a:rPr lang="ru-RU" sz="2400" dirty="0">
                <a:solidFill>
                  <a:schemeClr val="bg1"/>
                </a:solidFill>
              </a:rPr>
              <a:t>и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потерь</a:t>
            </a:r>
            <a:r>
              <a:rPr lang="ru-RU" sz="2400" dirty="0">
                <a:solidFill>
                  <a:schemeClr val="bg1"/>
                </a:solidFill>
              </a:rPr>
              <a:t> для классификации.</a:t>
            </a:r>
            <a:r>
              <a:rPr sz="2400" dirty="0">
                <a:solidFill>
                  <a:schemeClr val="bg1"/>
                </a:solidFill>
              </a:rPr>
              <a:t> </a:t>
            </a:r>
          </a:p>
          <a:p>
            <a:pPr>
              <a:lnSpc>
                <a:spcPct val="100000"/>
              </a:lnSpc>
              <a:spcBef>
                <a:spcPts val="0"/>
              </a:spcBef>
              <a:defRPr sz="2000"/>
            </a:pPr>
            <a:r>
              <a:rPr sz="2400" dirty="0" err="1">
                <a:solidFill>
                  <a:schemeClr val="bg1"/>
                </a:solidFill>
              </a:rPr>
              <a:t>Добавлен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автопоиск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размеров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анхоров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по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тренировочному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набору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данных</a:t>
            </a:r>
            <a:r>
              <a:rPr sz="2400" dirty="0">
                <a:solidFill>
                  <a:schemeClr val="bg1"/>
                </a:solidFill>
              </a:rPr>
              <a:t>. 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/>
          <a:srcRect t="8370"/>
          <a:stretch/>
        </p:blipFill>
        <p:spPr>
          <a:xfrm>
            <a:off x="3437232" y="2583964"/>
            <a:ext cx="6868996" cy="40768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5" name="Прямоугольник 4"/>
          <p:cNvSpPr/>
          <p:nvPr/>
        </p:nvSpPr>
        <p:spPr>
          <a:xfrm>
            <a:off x="142363" y="1147454"/>
            <a:ext cx="11456738" cy="758348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Прямоугольник 3"/>
          <p:cNvSpPr txBox="1"/>
          <p:nvPr/>
        </p:nvSpPr>
        <p:spPr>
          <a:xfrm>
            <a:off x="7207247" y="6035452"/>
            <a:ext cx="9239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BFBFBF"/>
                </a:solidFill>
              </a:defRPr>
            </a:lvl1pPr>
          </a:lstStyle>
          <a:p>
            <a:endParaRPr dirty="0"/>
          </a:p>
        </p:txBody>
      </p:sp>
      <p:sp>
        <p:nvSpPr>
          <p:cNvPr id="250" name="Заголовок 1"/>
          <p:cNvSpPr txBox="1">
            <a:spLocks noGrp="1"/>
          </p:cNvSpPr>
          <p:nvPr>
            <p:ph type="title"/>
          </p:nvPr>
        </p:nvSpPr>
        <p:spPr>
          <a:xfrm>
            <a:off x="653143" y="365124"/>
            <a:ext cx="10700657" cy="1057275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lang="en" sz="4800" b="1" dirty="0" err="1">
                <a:solidFill>
                  <a:schemeClr val="bg1"/>
                </a:solidFill>
              </a:rPr>
              <a:t>RetinaNet</a:t>
            </a:r>
            <a:endParaRPr sz="4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1" name="Объект 2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94644" y="1249990"/>
                <a:ext cx="11617653" cy="4976379"/>
              </a:xfrm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:pPr marL="228600" lvl="1" indent="-228600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2200" dirty="0">
                    <a:solidFill>
                      <a:schemeClr val="bg1"/>
                    </a:solidFill>
                  </a:rPr>
                  <a:t>Так как нет промежуточного </a:t>
                </a:r>
                <a:r>
                  <a:rPr lang="en-US" sz="2200" dirty="0">
                    <a:solidFill>
                      <a:schemeClr val="bg1"/>
                    </a:solidFill>
                  </a:rPr>
                  <a:t>NMS </a:t>
                </a:r>
                <a:r>
                  <a:rPr lang="ru-RU" sz="2200" dirty="0">
                    <a:solidFill>
                      <a:schemeClr val="bg1"/>
                    </a:solidFill>
                  </a:rPr>
                  <a:t>На выходе сети получается ~ 10</a:t>
                </a:r>
                <a:r>
                  <a:rPr lang="en-US" sz="2200" dirty="0">
                    <a:solidFill>
                      <a:schemeClr val="bg1"/>
                    </a:solidFill>
                  </a:rPr>
                  <a:t>-100 </a:t>
                </a:r>
                <a:r>
                  <a:rPr lang="ru-RU" sz="2200" dirty="0">
                    <a:solidFill>
                      <a:schemeClr val="bg1"/>
                    </a:solidFill>
                  </a:rPr>
                  <a:t>тысяч регионов кандидатов.</a:t>
                </a: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2200" dirty="0">
                    <a:solidFill>
                      <a:schemeClr val="bg1"/>
                    </a:solidFill>
                  </a:rPr>
                  <a:t>В функции потерь</a:t>
                </a:r>
                <a:r>
                  <a:rPr lang="en-US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>
                    <a:solidFill>
                      <a:schemeClr val="bg1"/>
                    </a:solidFill>
                  </a:rPr>
                  <a:t>позитивные (объекты) рассматриваются только семплы с </a:t>
                </a:r>
                <a14:m>
                  <m:oMath xmlns:m="http://schemas.openxmlformats.org/officeDocument/2006/math">
                    <m:r>
                      <a:rPr lang="en-US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𝐼𝑜𝑈</m:t>
                    </m:r>
                    <m:r>
                      <a:rPr lang="en-US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endParaRPr lang="ru-RU" sz="2200" dirty="0">
                  <a:solidFill>
                    <a:schemeClr val="bg1"/>
                  </a:solidFill>
                </a:endParaRP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2200" dirty="0">
                    <a:solidFill>
                      <a:schemeClr val="bg1"/>
                    </a:solidFill>
                  </a:rPr>
                  <a:t>Для них может быть определен класс объекта.</a:t>
                </a: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2200" dirty="0">
                    <a:solidFill>
                      <a:schemeClr val="bg1"/>
                    </a:solidFill>
                  </a:rPr>
                  <a:t>Семплы с </a:t>
                </a:r>
                <a14:m>
                  <m:oMath xmlns:m="http://schemas.openxmlformats.org/officeDocument/2006/math">
                    <m:r>
                      <a:rPr lang="en-US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𝐼𝑜𝑈</m:t>
                    </m:r>
                    <m:r>
                      <a:rPr lang="en-US" sz="2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&lt;</m:t>
                    </m:r>
                    <m:r>
                      <a:rPr lang="en-US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200" dirty="0">
                    <a:solidFill>
                      <a:schemeClr val="bg1"/>
                    </a:solidFill>
                  </a:rPr>
                  <a:t>– </a:t>
                </a:r>
                <a:r>
                  <a:rPr lang="ru-RU" sz="2200" dirty="0">
                    <a:solidFill>
                      <a:schemeClr val="bg1"/>
                    </a:solidFill>
                  </a:rPr>
                  <a:t>для них объект не определяется, но классификация как фон производится.</a:t>
                </a: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2200" dirty="0">
                    <a:solidFill>
                      <a:schemeClr val="bg1"/>
                    </a:solidFill>
                  </a:rPr>
                  <a:t>Семплы в промежутке </a:t>
                </a:r>
                <a14:m>
                  <m:oMath xmlns:m="http://schemas.openxmlformats.org/officeDocument/2006/math">
                    <m:r>
                      <a:rPr lang="ru-RU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с </m:t>
                    </m:r>
                    <m:r>
                      <a:rPr lang="en-US" sz="2200" i="1" dirty="0" err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𝐼𝑜𝑈</m:t>
                    </m:r>
                    <m:r>
                      <a:rPr lang="en-US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ru-RU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ru-RU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ru-RU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ru-RU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;</m:t>
                    </m:r>
                    <m:r>
                      <a:rPr lang="ru-RU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ru-RU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ru-RU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ru-RU" sz="2200" dirty="0">
                    <a:solidFill>
                      <a:schemeClr val="bg1"/>
                    </a:solidFill>
                  </a:rPr>
                  <a:t>игнорируются.</a:t>
                </a: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en-US" sz="2200" dirty="0">
                    <a:solidFill>
                      <a:schemeClr val="bg1"/>
                    </a:solidFill>
                  </a:rPr>
                  <a:t>Loss </a:t>
                </a:r>
                <a:r>
                  <a:rPr lang="ru-RU" sz="2200" dirty="0">
                    <a:solidFill>
                      <a:schemeClr val="bg1"/>
                    </a:solidFill>
                  </a:rPr>
                  <a:t>считается по всем оставшимся объектам </a:t>
                </a:r>
              </a:p>
            </p:txBody>
          </p:sp>
        </mc:Choice>
        <mc:Fallback xmlns="">
          <p:sp>
            <p:nvSpPr>
              <p:cNvPr id="251" name="Объект 2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94644" y="1249990"/>
                <a:ext cx="11617653" cy="4976379"/>
              </a:xfrm>
              <a:prstGeom prst="rect">
                <a:avLst/>
              </a:prstGeom>
              <a:blipFill>
                <a:blip r:embed="rId2"/>
                <a:stretch>
                  <a:fillRect l="-630" t="-85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652" y="4263992"/>
            <a:ext cx="4652224" cy="240778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861846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Прямоугольник 3"/>
          <p:cNvSpPr txBox="1"/>
          <p:nvPr/>
        </p:nvSpPr>
        <p:spPr>
          <a:xfrm>
            <a:off x="7697802" y="5203660"/>
            <a:ext cx="4494198" cy="333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BFBFBF"/>
                </a:solidFill>
              </a:defRPr>
            </a:lvl1pPr>
          </a:lstStyle>
          <a:p>
            <a:r>
              <a:t>https://github.com/nikostsagk/Apple-detection</a:t>
            </a:r>
          </a:p>
        </p:txBody>
      </p:sp>
      <p:sp>
        <p:nvSpPr>
          <p:cNvPr id="243" name="Заголовок 1"/>
          <p:cNvSpPr txBox="1">
            <a:spLocks noGrp="1"/>
          </p:cNvSpPr>
          <p:nvPr>
            <p:ph type="title"/>
          </p:nvPr>
        </p:nvSpPr>
        <p:spPr>
          <a:xfrm>
            <a:off x="307648" y="365124"/>
            <a:ext cx="11046152" cy="1173389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lang="en" sz="4800" b="1" dirty="0" err="1">
                <a:solidFill>
                  <a:schemeClr val="bg1"/>
                </a:solidFill>
              </a:rPr>
              <a:t>RetinaNet</a:t>
            </a:r>
            <a:endParaRPr sz="4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4" name="Объект 2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266699" y="1321251"/>
                <a:ext cx="11617653" cy="3329729"/>
              </a:xfrm>
              <a:prstGeom prst="rect">
                <a:avLst/>
              </a:prstGeom>
            </p:spPr>
            <p:txBody>
              <a:bodyPr>
                <a:normAutofit fontScale="92500" lnSpcReduction="10000"/>
              </a:bodyPr>
              <a:lstStyle/>
              <a:p>
                <a:pPr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dirty="0">
                    <a:solidFill>
                      <a:schemeClr val="bg1"/>
                    </a:solidFill>
                  </a:rPr>
                  <a:t>Сеть </a:t>
                </a:r>
                <a:r>
                  <a:rPr lang="ru-RU" dirty="0" err="1">
                    <a:solidFill>
                      <a:schemeClr val="bg1"/>
                    </a:solidFill>
                  </a:rPr>
                  <a:t>классификации</a:t>
                </a:r>
                <a:r>
                  <a:rPr lang="ru-RU" dirty="0">
                    <a:solidFill>
                      <a:schemeClr val="bg1"/>
                    </a:solidFill>
                  </a:rPr>
                  <a:t> </a:t>
                </a:r>
                <a:r>
                  <a:rPr lang="ru-RU" dirty="0" err="1">
                    <a:solidFill>
                      <a:schemeClr val="bg1"/>
                    </a:solidFill>
                  </a:rPr>
                  <a:t>состоит</a:t>
                </a:r>
                <a:r>
                  <a:rPr lang="ru-RU" dirty="0">
                    <a:solidFill>
                      <a:schemeClr val="bg1"/>
                    </a:solidFill>
                  </a:rPr>
                  <a:t> </a:t>
                </a:r>
                <a:r>
                  <a:rPr lang="ru-RU" dirty="0" err="1">
                    <a:solidFill>
                      <a:schemeClr val="bg1"/>
                    </a:solidFill>
                  </a:rPr>
                  <a:t>из</a:t>
                </a:r>
                <a:r>
                  <a:rPr lang="ru-RU" dirty="0">
                    <a:solidFill>
                      <a:schemeClr val="bg1"/>
                    </a:solidFill>
                  </a:rPr>
                  <a:t> 4 </a:t>
                </a:r>
                <a:r>
                  <a:rPr lang="ru-RU" dirty="0" err="1">
                    <a:solidFill>
                      <a:schemeClr val="bg1"/>
                    </a:solidFill>
                  </a:rPr>
                  <a:t>промежуточных</a:t>
                </a:r>
                <a:r>
                  <a:rPr lang="ru-RU" dirty="0">
                    <a:solidFill>
                      <a:schemeClr val="bg1"/>
                    </a:solidFill>
                  </a:rPr>
                  <a:t> сверточных </a:t>
                </a:r>
                <a:r>
                  <a:rPr lang="ru-RU" dirty="0" err="1">
                    <a:solidFill>
                      <a:schemeClr val="bg1"/>
                    </a:solidFill>
                  </a:rPr>
                  <a:t>слоев</a:t>
                </a:r>
                <a:r>
                  <a:rPr lang="ru-RU" dirty="0">
                    <a:solidFill>
                      <a:schemeClr val="bg1"/>
                    </a:solidFill>
                  </a:rPr>
                  <a:t> с </a:t>
                </a:r>
                <a:r>
                  <a:rPr lang="en-US" dirty="0" err="1">
                    <a:solidFill>
                      <a:schemeClr val="bg1"/>
                    </a:solidFill>
                  </a:rPr>
                  <a:t>ReLU</a:t>
                </a:r>
                <a:r>
                  <a:rPr lang="en-US" dirty="0">
                    <a:solidFill>
                      <a:schemeClr val="bg1"/>
                    </a:solidFill>
                  </a:rPr>
                  <a:t> (</a:t>
                </a:r>
                <a:r>
                  <a:rPr lang="ru-RU" dirty="0" err="1">
                    <a:solidFill>
                      <a:schemeClr val="bg1"/>
                    </a:solidFill>
                  </a:rPr>
                  <a:t>свертки</a:t>
                </a:r>
                <a:r>
                  <a:rPr lang="ru-RU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ru-RU" sz="225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3</m:t>
                    </m:r>
                    <m:r>
                      <a:rPr lang="ru-RU" sz="225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ru-RU" sz="225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ru-RU" dirty="0">
                    <a:solidFill>
                      <a:schemeClr val="bg1"/>
                    </a:solidFill>
                  </a:rPr>
                  <a:t>) и </a:t>
                </a:r>
                <a:r>
                  <a:rPr lang="ru-RU" dirty="0" err="1">
                    <a:solidFill>
                      <a:schemeClr val="bg1"/>
                    </a:solidFill>
                  </a:rPr>
                  <a:t>выходного</a:t>
                </a:r>
                <a:r>
                  <a:rPr lang="ru-RU" dirty="0">
                    <a:solidFill>
                      <a:schemeClr val="bg1"/>
                    </a:solidFill>
                  </a:rPr>
                  <a:t> </a:t>
                </a:r>
                <a:r>
                  <a:rPr lang="ru-RU" dirty="0" err="1">
                    <a:solidFill>
                      <a:schemeClr val="bg1"/>
                    </a:solidFill>
                  </a:rPr>
                  <a:t>слоя</a:t>
                </a:r>
                <a:r>
                  <a:rPr lang="ru-RU" dirty="0">
                    <a:solidFill>
                      <a:schemeClr val="bg1"/>
                    </a:solidFill>
                  </a:rPr>
                  <a:t> с </a:t>
                </a:r>
                <a:r>
                  <a:rPr lang="en-US" dirty="0">
                    <a:solidFill>
                      <a:schemeClr val="bg1"/>
                    </a:solidFill>
                  </a:rPr>
                  <a:t>K*A </a:t>
                </a:r>
                <a:r>
                  <a:rPr lang="ru-RU" dirty="0" err="1">
                    <a:solidFill>
                      <a:schemeClr val="bg1"/>
                    </a:solidFill>
                  </a:rPr>
                  <a:t>картами</a:t>
                </a:r>
                <a:r>
                  <a:rPr lang="ru-RU" dirty="0">
                    <a:solidFill>
                      <a:schemeClr val="bg1"/>
                    </a:solidFill>
                  </a:rPr>
                  <a:t> </a:t>
                </a:r>
                <a:r>
                  <a:rPr lang="ru-RU" dirty="0" err="1">
                    <a:solidFill>
                      <a:schemeClr val="bg1"/>
                    </a:solidFill>
                  </a:rPr>
                  <a:t>признаков</a:t>
                </a:r>
                <a:r>
                  <a:rPr lang="ru-RU" dirty="0">
                    <a:solidFill>
                      <a:schemeClr val="bg1"/>
                    </a:solidFill>
                  </a:rPr>
                  <a:t>. </a:t>
                </a: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dirty="0" err="1">
                    <a:solidFill>
                      <a:schemeClr val="bg1"/>
                    </a:solidFill>
                  </a:rPr>
                  <a:t>Для</a:t>
                </a:r>
                <a:r>
                  <a:rPr lang="ru-RU" dirty="0">
                    <a:solidFill>
                      <a:schemeClr val="bg1"/>
                    </a:solidFill>
                  </a:rPr>
                  <a:t> </a:t>
                </a:r>
                <a:r>
                  <a:rPr lang="ru-RU" dirty="0" err="1">
                    <a:solidFill>
                      <a:schemeClr val="bg1"/>
                    </a:solidFill>
                  </a:rPr>
                  <a:t>всех</a:t>
                </a:r>
                <a:r>
                  <a:rPr lang="ru-RU" dirty="0">
                    <a:solidFill>
                      <a:schemeClr val="bg1"/>
                    </a:solidFill>
                  </a:rPr>
                  <a:t> </a:t>
                </a:r>
                <a:r>
                  <a:rPr lang="ru-RU" dirty="0" err="1">
                    <a:solidFill>
                      <a:schemeClr val="bg1"/>
                    </a:solidFill>
                  </a:rPr>
                  <a:t>карт</a:t>
                </a:r>
                <a:r>
                  <a:rPr lang="ru-RU" dirty="0">
                    <a:solidFill>
                      <a:schemeClr val="bg1"/>
                    </a:solidFill>
                  </a:rPr>
                  <a:t> </a:t>
                </a:r>
                <a:r>
                  <a:rPr lang="ru-RU" dirty="0" err="1">
                    <a:solidFill>
                      <a:schemeClr val="bg1"/>
                    </a:solidFill>
                  </a:rPr>
                  <a:t>применяется</a:t>
                </a:r>
                <a:r>
                  <a:rPr lang="ru-RU" dirty="0">
                    <a:solidFill>
                      <a:schemeClr val="bg1"/>
                    </a:solidFill>
                  </a:rPr>
                  <a:t> </a:t>
                </a:r>
                <a:r>
                  <a:rPr lang="ru-RU" dirty="0" err="1">
                    <a:solidFill>
                      <a:schemeClr val="bg1"/>
                    </a:solidFill>
                  </a:rPr>
                  <a:t>функция</a:t>
                </a:r>
                <a:r>
                  <a:rPr lang="ru-RU" dirty="0">
                    <a:solidFill>
                      <a:schemeClr val="bg1"/>
                    </a:solidFill>
                  </a:rPr>
                  <a:t> </a:t>
                </a:r>
                <a:r>
                  <a:rPr lang="ru-RU" dirty="0" err="1">
                    <a:solidFill>
                      <a:schemeClr val="bg1"/>
                    </a:solidFill>
                  </a:rPr>
                  <a:t>сигмод</a:t>
                </a:r>
                <a:r>
                  <a:rPr lang="ru-RU" dirty="0">
                    <a:solidFill>
                      <a:schemeClr val="bg1"/>
                    </a:solidFill>
                  </a:rPr>
                  <a:t>.</a:t>
                </a: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dirty="0" err="1">
                    <a:solidFill>
                      <a:schemeClr val="bg1"/>
                    </a:solidFill>
                  </a:rPr>
                  <a:t>Фактически</a:t>
                </a:r>
                <a:r>
                  <a:rPr lang="ru-RU" dirty="0">
                    <a:solidFill>
                      <a:schemeClr val="bg1"/>
                    </a:solidFill>
                  </a:rPr>
                  <a:t> </a:t>
                </a:r>
                <a:r>
                  <a:rPr lang="ru-RU" dirty="0" err="1">
                    <a:solidFill>
                      <a:schemeClr val="bg1"/>
                    </a:solidFill>
                  </a:rPr>
                  <a:t>сигмоди</a:t>
                </a:r>
                <a:r>
                  <a:rPr lang="ru-RU" dirty="0">
                    <a:solidFill>
                      <a:schemeClr val="bg1"/>
                    </a:solidFill>
                  </a:rPr>
                  <a:t> </a:t>
                </a:r>
                <a:r>
                  <a:rPr lang="ru-RU" dirty="0" err="1">
                    <a:solidFill>
                      <a:schemeClr val="bg1"/>
                    </a:solidFill>
                  </a:rPr>
                  <a:t>используется</a:t>
                </a:r>
                <a:r>
                  <a:rPr lang="ru-RU" dirty="0">
                    <a:solidFill>
                      <a:schemeClr val="bg1"/>
                    </a:solidFill>
                  </a:rPr>
                  <a:t> </a:t>
                </a:r>
                <a:r>
                  <a:rPr lang="ru-RU" dirty="0" err="1">
                    <a:solidFill>
                      <a:schemeClr val="bg1"/>
                    </a:solidFill>
                  </a:rPr>
                  <a:t>поточечно</a:t>
                </a:r>
                <a:r>
                  <a:rPr lang="ru-RU" dirty="0">
                    <a:solidFill>
                      <a:schemeClr val="bg1"/>
                    </a:solidFill>
                  </a:rPr>
                  <a:t> (</a:t>
                </a:r>
                <a:r>
                  <a:rPr lang="ru-RU" dirty="0" err="1">
                    <a:solidFill>
                      <a:schemeClr val="bg1"/>
                    </a:solidFill>
                  </a:rPr>
                  <a:t>размер</a:t>
                </a:r>
                <a:r>
                  <a:rPr lang="ru-RU" dirty="0">
                    <a:solidFill>
                      <a:schemeClr val="bg1"/>
                    </a:solidFill>
                  </a:rPr>
                  <a:t> </a:t>
                </a:r>
                <a:r>
                  <a:rPr lang="ru-RU" dirty="0" err="1">
                    <a:solidFill>
                      <a:schemeClr val="bg1"/>
                    </a:solidFill>
                  </a:rPr>
                  <a:t>карт</a:t>
                </a:r>
                <a:r>
                  <a:rPr lang="ru-RU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ru-RU" sz="215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𝑊</m:t>
                    </m:r>
                    <m:r>
                      <a:rPr lang="ru-RU" sz="215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ru-RU" sz="215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ru-RU" sz="215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ru-RU" sz="215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𝐾</m:t>
                    </m:r>
                    <m:r>
                      <a:rPr lang="ru-RU" sz="215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r>
                      <a:rPr lang="ru-RU" sz="215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ru-RU" dirty="0">
                    <a:solidFill>
                      <a:schemeClr val="bg1"/>
                    </a:solidFill>
                  </a:rPr>
                  <a:t>), </a:t>
                </a:r>
                <a:r>
                  <a:rPr lang="ru-RU" dirty="0" err="1">
                    <a:solidFill>
                      <a:schemeClr val="bg1"/>
                    </a:solidFill>
                  </a:rPr>
                  <a:t>где</a:t>
                </a:r>
                <a:r>
                  <a:rPr lang="ru-RU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ru-RU" sz="20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ru-RU" sz="2000" dirty="0">
                    <a:solidFill>
                      <a:schemeClr val="bg1"/>
                    </a:solidFill>
                  </a:rPr>
                  <a:t> и </a:t>
                </a:r>
                <a14:m>
                  <m:oMath xmlns:m="http://schemas.openxmlformats.org/officeDocument/2006/math">
                    <m:r>
                      <a:rPr lang="ru-RU" sz="20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ru-RU" sz="20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sz="2000" dirty="0">
                    <a:solidFill>
                      <a:schemeClr val="bg1"/>
                    </a:solidFill>
                  </a:rPr>
                  <a:t> </a:t>
                </a:r>
                <a:r>
                  <a:rPr lang="ru-RU" dirty="0">
                    <a:solidFill>
                      <a:schemeClr val="bg1"/>
                    </a:solidFill>
                  </a:rPr>
                  <a:t>- </a:t>
                </a:r>
                <a:r>
                  <a:rPr lang="ru-RU" dirty="0" err="1">
                    <a:solidFill>
                      <a:schemeClr val="bg1"/>
                    </a:solidFill>
                  </a:rPr>
                  <a:t>пропорциональны</a:t>
                </a:r>
                <a:r>
                  <a:rPr lang="ru-RU" dirty="0">
                    <a:solidFill>
                      <a:schemeClr val="bg1"/>
                    </a:solidFill>
                  </a:rPr>
                  <a:t> </a:t>
                </a:r>
                <a:r>
                  <a:rPr lang="ru-RU" dirty="0" err="1">
                    <a:solidFill>
                      <a:schemeClr val="bg1"/>
                    </a:solidFill>
                  </a:rPr>
                  <a:t>размеру</a:t>
                </a:r>
                <a:r>
                  <a:rPr lang="ru-RU" dirty="0">
                    <a:solidFill>
                      <a:schemeClr val="bg1"/>
                    </a:solidFill>
                  </a:rPr>
                  <a:t> </a:t>
                </a:r>
                <a:r>
                  <a:rPr lang="ru-RU" dirty="0" err="1">
                    <a:solidFill>
                      <a:schemeClr val="bg1"/>
                    </a:solidFill>
                  </a:rPr>
                  <a:t>изображения</a:t>
                </a:r>
                <a:r>
                  <a:rPr lang="ru-RU" dirty="0">
                    <a:solidFill>
                      <a:schemeClr val="bg1"/>
                    </a:solidFill>
                  </a:rPr>
                  <a:t>, </a:t>
                </a:r>
                <a:r>
                  <a:rPr lang="en-US" dirty="0">
                    <a:solidFill>
                      <a:schemeClr val="bg1"/>
                    </a:solidFill>
                  </a:rPr>
                  <a:t>K – </a:t>
                </a:r>
                <a:r>
                  <a:rPr lang="ru-RU" dirty="0" err="1">
                    <a:solidFill>
                      <a:schemeClr val="bg1"/>
                    </a:solidFill>
                  </a:rPr>
                  <a:t>число</a:t>
                </a:r>
                <a:r>
                  <a:rPr lang="ru-RU" dirty="0">
                    <a:solidFill>
                      <a:schemeClr val="bg1"/>
                    </a:solidFill>
                  </a:rPr>
                  <a:t> </a:t>
                </a:r>
                <a:r>
                  <a:rPr lang="ru-RU" dirty="0" err="1">
                    <a:solidFill>
                      <a:schemeClr val="bg1"/>
                    </a:solidFill>
                  </a:rPr>
                  <a:t>классов</a:t>
                </a:r>
                <a:r>
                  <a:rPr lang="ru-RU" dirty="0">
                    <a:solidFill>
                      <a:schemeClr val="bg1"/>
                    </a:solidFill>
                  </a:rPr>
                  <a:t>, </a:t>
                </a:r>
                <a:r>
                  <a:rPr lang="en-US" dirty="0">
                    <a:solidFill>
                      <a:schemeClr val="bg1"/>
                    </a:solidFill>
                  </a:rPr>
                  <a:t>A – </a:t>
                </a:r>
                <a:r>
                  <a:rPr lang="ru-RU" dirty="0" err="1">
                    <a:solidFill>
                      <a:schemeClr val="bg1"/>
                    </a:solidFill>
                  </a:rPr>
                  <a:t>число</a:t>
                </a:r>
                <a:r>
                  <a:rPr lang="ru-RU" dirty="0">
                    <a:solidFill>
                      <a:schemeClr val="bg1"/>
                    </a:solidFill>
                  </a:rPr>
                  <a:t> </a:t>
                </a:r>
                <a:r>
                  <a:rPr lang="ru-RU" dirty="0" err="1">
                    <a:solidFill>
                      <a:schemeClr val="bg1"/>
                    </a:solidFill>
                  </a:rPr>
                  <a:t>анхоров</a:t>
                </a:r>
                <a:r>
                  <a:rPr lang="ru-RU" dirty="0">
                    <a:solidFill>
                      <a:schemeClr val="bg1"/>
                    </a:solidFill>
                  </a:rPr>
                  <a:t>.</a:t>
                </a: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dirty="0" err="1">
                    <a:solidFill>
                      <a:schemeClr val="bg1"/>
                    </a:solidFill>
                  </a:rPr>
                  <a:t>Таким</a:t>
                </a:r>
                <a:r>
                  <a:rPr lang="ru-RU" dirty="0">
                    <a:solidFill>
                      <a:schemeClr val="bg1"/>
                    </a:solidFill>
                  </a:rPr>
                  <a:t> </a:t>
                </a:r>
                <a:r>
                  <a:rPr lang="ru-RU" dirty="0" err="1">
                    <a:solidFill>
                      <a:schemeClr val="bg1"/>
                    </a:solidFill>
                  </a:rPr>
                  <a:t>образом</a:t>
                </a:r>
                <a:r>
                  <a:rPr lang="ru-RU" dirty="0">
                    <a:solidFill>
                      <a:schemeClr val="bg1"/>
                    </a:solidFill>
                  </a:rPr>
                  <a:t> </a:t>
                </a:r>
                <a:r>
                  <a:rPr lang="ru-RU" dirty="0" err="1">
                    <a:solidFill>
                      <a:schemeClr val="bg1"/>
                    </a:solidFill>
                  </a:rPr>
                  <a:t>задача</a:t>
                </a:r>
                <a:r>
                  <a:rPr lang="ru-RU" dirty="0">
                    <a:solidFill>
                      <a:schemeClr val="bg1"/>
                    </a:solidFill>
                  </a:rPr>
                  <a:t> </a:t>
                </a:r>
                <a:r>
                  <a:rPr lang="ru-RU" dirty="0" err="1">
                    <a:solidFill>
                      <a:schemeClr val="bg1"/>
                    </a:solidFill>
                  </a:rPr>
                  <a:t>сводится</a:t>
                </a:r>
                <a:r>
                  <a:rPr lang="ru-RU" dirty="0">
                    <a:solidFill>
                      <a:schemeClr val="bg1"/>
                    </a:solidFill>
                  </a:rPr>
                  <a:t> </a:t>
                </a:r>
                <a:r>
                  <a:rPr lang="ru-RU" dirty="0" err="1">
                    <a:solidFill>
                      <a:schemeClr val="bg1"/>
                    </a:solidFill>
                  </a:rPr>
                  <a:t>многометочной</a:t>
                </a:r>
                <a:r>
                  <a:rPr lang="ru-RU" dirty="0">
                    <a:solidFill>
                      <a:schemeClr val="bg1"/>
                    </a:solidFill>
                  </a:rPr>
                  <a:t> – </a:t>
                </a:r>
                <a:r>
                  <a:rPr lang="ru-RU" dirty="0" err="1">
                    <a:solidFill>
                      <a:schemeClr val="bg1"/>
                    </a:solidFill>
                  </a:rPr>
                  <a:t>каждому</a:t>
                </a:r>
                <a:r>
                  <a:rPr lang="ru-RU" dirty="0">
                    <a:solidFill>
                      <a:schemeClr val="bg1"/>
                    </a:solidFill>
                  </a:rPr>
                  <a:t> </a:t>
                </a:r>
                <a:r>
                  <a:rPr lang="ru-RU" dirty="0" err="1">
                    <a:solidFill>
                      <a:schemeClr val="bg1"/>
                    </a:solidFill>
                  </a:rPr>
                  <a:t>анхору</a:t>
                </a:r>
                <a:r>
                  <a:rPr lang="ru-RU" dirty="0">
                    <a:solidFill>
                      <a:schemeClr val="bg1"/>
                    </a:solidFill>
                  </a:rPr>
                  <a:t> </a:t>
                </a:r>
                <a:r>
                  <a:rPr lang="ru-RU" dirty="0" err="1">
                    <a:solidFill>
                      <a:schemeClr val="bg1"/>
                    </a:solidFill>
                  </a:rPr>
                  <a:t>соответствует</a:t>
                </a:r>
                <a:r>
                  <a:rPr lang="ru-RU" dirty="0">
                    <a:solidFill>
                      <a:schemeClr val="bg1"/>
                    </a:solidFill>
                  </a:rPr>
                  <a:t> </a:t>
                </a:r>
                <a:r>
                  <a:rPr lang="ru-RU" dirty="0" err="1">
                    <a:solidFill>
                      <a:schemeClr val="bg1"/>
                    </a:solidFill>
                  </a:rPr>
                  <a:t>свой</a:t>
                </a:r>
                <a:r>
                  <a:rPr lang="ru-RU" dirty="0">
                    <a:solidFill>
                      <a:schemeClr val="bg1"/>
                    </a:solidFill>
                  </a:rPr>
                  <a:t> </a:t>
                </a:r>
                <a:r>
                  <a:rPr lang="ru-RU" dirty="0" err="1">
                    <a:solidFill>
                      <a:schemeClr val="bg1"/>
                    </a:solidFill>
                  </a:rPr>
                  <a:t>класс</a:t>
                </a:r>
                <a:r>
                  <a:rPr lang="ru-RU" dirty="0">
                    <a:solidFill>
                      <a:schemeClr val="bg1"/>
                    </a:solidFill>
                  </a:rPr>
                  <a:t>. </a:t>
                </a: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dirty="0" err="1">
                    <a:solidFill>
                      <a:schemeClr val="bg1"/>
                    </a:solidFill>
                  </a:rPr>
                  <a:t>Предполагается</a:t>
                </a:r>
                <a:r>
                  <a:rPr lang="ru-RU" dirty="0">
                    <a:solidFill>
                      <a:schemeClr val="bg1"/>
                    </a:solidFill>
                  </a:rPr>
                  <a:t>, </a:t>
                </a:r>
                <a:r>
                  <a:rPr lang="ru-RU" dirty="0" err="1">
                    <a:solidFill>
                      <a:schemeClr val="bg1"/>
                    </a:solidFill>
                  </a:rPr>
                  <a:t>что</a:t>
                </a:r>
                <a:r>
                  <a:rPr lang="ru-RU" dirty="0">
                    <a:solidFill>
                      <a:schemeClr val="bg1"/>
                    </a:solidFill>
                  </a:rPr>
                  <a:t> </a:t>
                </a:r>
                <a:r>
                  <a:rPr lang="ru-RU" dirty="0" err="1">
                    <a:solidFill>
                      <a:schemeClr val="bg1"/>
                    </a:solidFill>
                  </a:rPr>
                  <a:t>большая</a:t>
                </a:r>
                <a:r>
                  <a:rPr lang="ru-RU" dirty="0">
                    <a:solidFill>
                      <a:schemeClr val="bg1"/>
                    </a:solidFill>
                  </a:rPr>
                  <a:t> </a:t>
                </a:r>
                <a:r>
                  <a:rPr lang="ru-RU" dirty="0" err="1">
                    <a:solidFill>
                      <a:schemeClr val="bg1"/>
                    </a:solidFill>
                  </a:rPr>
                  <a:t>часть</a:t>
                </a:r>
                <a:r>
                  <a:rPr lang="ru-RU" dirty="0">
                    <a:solidFill>
                      <a:schemeClr val="bg1"/>
                    </a:solidFill>
                  </a:rPr>
                  <a:t> </a:t>
                </a:r>
                <a:r>
                  <a:rPr lang="ru-RU" dirty="0" err="1">
                    <a:solidFill>
                      <a:schemeClr val="bg1"/>
                    </a:solidFill>
                  </a:rPr>
                  <a:t>анхоров</a:t>
                </a:r>
                <a:r>
                  <a:rPr lang="ru-RU" dirty="0">
                    <a:solidFill>
                      <a:schemeClr val="bg1"/>
                    </a:solidFill>
                  </a:rPr>
                  <a:t> </a:t>
                </a:r>
                <a:r>
                  <a:rPr lang="ru-RU" dirty="0" err="1">
                    <a:solidFill>
                      <a:schemeClr val="bg1"/>
                    </a:solidFill>
                  </a:rPr>
                  <a:t>будет</a:t>
                </a:r>
                <a:r>
                  <a:rPr lang="ru-RU" dirty="0">
                    <a:solidFill>
                      <a:schemeClr val="bg1"/>
                    </a:solidFill>
                  </a:rPr>
                  <a:t> </a:t>
                </a:r>
                <a:r>
                  <a:rPr lang="ru-RU" dirty="0" err="1">
                    <a:solidFill>
                      <a:schemeClr val="bg1"/>
                    </a:solidFill>
                  </a:rPr>
                  <a:t>пустыми</a:t>
                </a:r>
                <a:r>
                  <a:rPr lang="ru-RU" dirty="0">
                    <a:solidFill>
                      <a:schemeClr val="bg1"/>
                    </a:solidFill>
                  </a:rPr>
                  <a:t>, </a:t>
                </a:r>
                <a:r>
                  <a:rPr lang="ru-RU" dirty="0" err="1">
                    <a:solidFill>
                      <a:schemeClr val="bg1"/>
                    </a:solidFill>
                  </a:rPr>
                  <a:t>также</a:t>
                </a:r>
                <a:r>
                  <a:rPr lang="ru-RU" dirty="0">
                    <a:solidFill>
                      <a:schemeClr val="bg1"/>
                    </a:solidFill>
                  </a:rPr>
                  <a:t> </a:t>
                </a:r>
                <a:r>
                  <a:rPr lang="ru-RU" dirty="0" err="1">
                    <a:solidFill>
                      <a:schemeClr val="bg1"/>
                    </a:solidFill>
                  </a:rPr>
                  <a:t>предполагается</a:t>
                </a:r>
                <a:r>
                  <a:rPr lang="ru-RU" dirty="0">
                    <a:solidFill>
                      <a:schemeClr val="bg1"/>
                    </a:solidFill>
                  </a:rPr>
                  <a:t>, </a:t>
                </a:r>
                <a:r>
                  <a:rPr lang="ru-RU" dirty="0" err="1">
                    <a:solidFill>
                      <a:schemeClr val="bg1"/>
                    </a:solidFill>
                  </a:rPr>
                  <a:t>что</a:t>
                </a:r>
                <a:r>
                  <a:rPr lang="ru-RU" dirty="0">
                    <a:solidFill>
                      <a:schemeClr val="bg1"/>
                    </a:solidFill>
                  </a:rPr>
                  <a:t>  </a:t>
                </a:r>
                <a:r>
                  <a:rPr lang="ru-RU" dirty="0" err="1">
                    <a:solidFill>
                      <a:schemeClr val="bg1"/>
                    </a:solidFill>
                  </a:rPr>
                  <a:t>часто</a:t>
                </a:r>
                <a:r>
                  <a:rPr lang="ru-RU" dirty="0">
                    <a:solidFill>
                      <a:schemeClr val="bg1"/>
                    </a:solidFill>
                  </a:rPr>
                  <a:t> </a:t>
                </a:r>
                <a:r>
                  <a:rPr lang="ru-RU" dirty="0" err="1">
                    <a:solidFill>
                      <a:schemeClr val="bg1"/>
                    </a:solidFill>
                  </a:rPr>
                  <a:t>объекты</a:t>
                </a:r>
                <a:r>
                  <a:rPr lang="ru-RU" dirty="0">
                    <a:solidFill>
                      <a:schemeClr val="bg1"/>
                    </a:solidFill>
                  </a:rPr>
                  <a:t> </a:t>
                </a:r>
                <a:r>
                  <a:rPr lang="ru-RU" dirty="0" err="1">
                    <a:solidFill>
                      <a:schemeClr val="bg1"/>
                    </a:solidFill>
                  </a:rPr>
                  <a:t>сложны</a:t>
                </a:r>
                <a:r>
                  <a:rPr lang="ru-RU" dirty="0">
                    <a:solidFill>
                      <a:schemeClr val="bg1"/>
                    </a:solidFill>
                  </a:rPr>
                  <a:t> </a:t>
                </a:r>
                <a:r>
                  <a:rPr lang="ru-RU" dirty="0" err="1">
                    <a:solidFill>
                      <a:schemeClr val="bg1"/>
                    </a:solidFill>
                  </a:rPr>
                  <a:t>для</a:t>
                </a:r>
                <a:r>
                  <a:rPr lang="ru-RU" dirty="0">
                    <a:solidFill>
                      <a:schemeClr val="bg1"/>
                    </a:solidFill>
                  </a:rPr>
                  <a:t> </a:t>
                </a:r>
                <a:r>
                  <a:rPr lang="ru-RU" dirty="0" err="1">
                    <a:solidFill>
                      <a:schemeClr val="bg1"/>
                    </a:solidFill>
                  </a:rPr>
                  <a:t>классификации</a:t>
                </a:r>
                <a:r>
                  <a:rPr lang="ru-RU" dirty="0">
                    <a:solidFill>
                      <a:schemeClr val="bg1"/>
                    </a:solidFill>
                  </a:rPr>
                  <a:t> и </a:t>
                </a:r>
                <a:r>
                  <a:rPr lang="ru-RU" dirty="0" err="1">
                    <a:solidFill>
                      <a:schemeClr val="bg1"/>
                    </a:solidFill>
                  </a:rPr>
                  <a:t>не</a:t>
                </a:r>
                <a:r>
                  <a:rPr lang="ru-RU" dirty="0">
                    <a:solidFill>
                      <a:schemeClr val="bg1"/>
                    </a:solidFill>
                  </a:rPr>
                  <a:t> </a:t>
                </a:r>
                <a:r>
                  <a:rPr lang="ru-RU" dirty="0" err="1">
                    <a:solidFill>
                      <a:schemeClr val="bg1"/>
                    </a:solidFill>
                  </a:rPr>
                  <a:t>попадают</a:t>
                </a:r>
                <a:r>
                  <a:rPr lang="ru-RU" dirty="0">
                    <a:solidFill>
                      <a:schemeClr val="bg1"/>
                    </a:solidFill>
                  </a:rPr>
                  <a:t> в </a:t>
                </a:r>
                <a:r>
                  <a:rPr lang="ru-RU" dirty="0" err="1">
                    <a:solidFill>
                      <a:schemeClr val="bg1"/>
                    </a:solidFill>
                  </a:rPr>
                  <a:t>отбор</a:t>
                </a:r>
                <a:r>
                  <a:rPr lang="ru-RU" dirty="0">
                    <a:solidFill>
                      <a:schemeClr val="bg1"/>
                    </a:solidFill>
                  </a:rPr>
                  <a:t> </a:t>
                </a:r>
                <a:r>
                  <a:rPr lang="en-US" dirty="0">
                    <a:solidFill>
                      <a:schemeClr val="bg1"/>
                    </a:solidFill>
                  </a:rPr>
                  <a:t>NMS, </a:t>
                </a:r>
                <a:r>
                  <a:rPr lang="ru-RU" dirty="0" err="1">
                    <a:solidFill>
                      <a:schemeClr val="bg1"/>
                    </a:solidFill>
                  </a:rPr>
                  <a:t>для</a:t>
                </a:r>
                <a:r>
                  <a:rPr lang="ru-RU" dirty="0">
                    <a:solidFill>
                      <a:schemeClr val="bg1"/>
                    </a:solidFill>
                  </a:rPr>
                  <a:t> </a:t>
                </a:r>
                <a:r>
                  <a:rPr lang="ru-RU" dirty="0" err="1">
                    <a:solidFill>
                      <a:schemeClr val="bg1"/>
                    </a:solidFill>
                  </a:rPr>
                  <a:t>балансирования</a:t>
                </a:r>
                <a:r>
                  <a:rPr lang="ru-RU" dirty="0">
                    <a:solidFill>
                      <a:schemeClr val="bg1"/>
                    </a:solidFill>
                  </a:rPr>
                  <a:t> </a:t>
                </a:r>
                <a:r>
                  <a:rPr lang="ru-RU" dirty="0" err="1">
                    <a:solidFill>
                      <a:schemeClr val="bg1"/>
                    </a:solidFill>
                  </a:rPr>
                  <a:t>таких</a:t>
                </a:r>
                <a:r>
                  <a:rPr lang="ru-RU" dirty="0">
                    <a:solidFill>
                      <a:schemeClr val="bg1"/>
                    </a:solidFill>
                  </a:rPr>
                  <a:t> </a:t>
                </a:r>
                <a:r>
                  <a:rPr lang="ru-RU" dirty="0" err="1">
                    <a:solidFill>
                      <a:schemeClr val="bg1"/>
                    </a:solidFill>
                  </a:rPr>
                  <a:t>случаев</a:t>
                </a:r>
                <a:r>
                  <a:rPr lang="ru-RU" dirty="0">
                    <a:solidFill>
                      <a:schemeClr val="bg1"/>
                    </a:solidFill>
                  </a:rPr>
                  <a:t> </a:t>
                </a:r>
                <a:r>
                  <a:rPr lang="ru-RU" dirty="0" err="1">
                    <a:solidFill>
                      <a:schemeClr val="bg1"/>
                    </a:solidFill>
                  </a:rPr>
                  <a:t>предложен</a:t>
                </a:r>
                <a:r>
                  <a:rPr lang="ru-RU" dirty="0">
                    <a:solidFill>
                      <a:schemeClr val="bg1"/>
                    </a:solidFill>
                  </a:rPr>
                  <a:t> </a:t>
                </a:r>
                <a:r>
                  <a:rPr lang="en-US" dirty="0">
                    <a:solidFill>
                      <a:schemeClr val="bg1"/>
                    </a:solidFill>
                  </a:rPr>
                  <a:t>focal loss</a:t>
                </a:r>
              </a:p>
              <a:p>
                <a:pPr marL="0" indent="0" algn="ctr">
                  <a:lnSpc>
                    <a:spcPct val="100000"/>
                  </a:lnSpc>
                  <a:spcBef>
                    <a:spcPts val="0"/>
                  </a:spcBef>
                  <a:buSzTx/>
                  <a:buNone/>
                  <a:defRPr sz="2000">
                    <a:latin typeface="Cambria Math"/>
                    <a:ea typeface="Cambria Math"/>
                    <a:cs typeface="Cambria Math"/>
                    <a:sym typeface="Cambria Math"/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1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21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1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sSup>
                        <m:sSupPr>
                          <m:ctrlPr>
                            <a:rPr lang="ar-AE" sz="21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ar-AE" sz="2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ar-AE" sz="2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ar-AE" sz="2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ar-AE" sz="2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</m:e>
                        <m:sup>
                          <m:r>
                            <a:rPr lang="ar-AE" sz="21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sup>
                      </m:sSup>
                      <m:func>
                        <m:funcPr>
                          <m:ctrlPr>
                            <a:rPr lang="ar-AE" sz="21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1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ar-AE" sz="21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func>
                      <m:r>
                        <a:rPr lang="ar-AE" sz="21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</m:oMath>
                  </m:oMathPara>
                </a14:m>
                <a:endParaRPr lang="en-US" sz="21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marL="0" indent="0" algn="ctr">
                  <a:lnSpc>
                    <a:spcPct val="100000"/>
                  </a:lnSpc>
                  <a:spcBef>
                    <a:spcPts val="0"/>
                  </a:spcBef>
                  <a:buSzTx/>
                  <a:buNone/>
                  <a:defRPr sz="2000">
                    <a:latin typeface="Cambria Math"/>
                    <a:ea typeface="Cambria Math"/>
                    <a:cs typeface="Cambria Math"/>
                    <a:sym typeface="Cambria Math"/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ar-AE" sz="21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ar-AE" sz="21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1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1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ru-RU" sz="21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если</m:t>
                      </m:r>
                      <m:r>
                        <a:rPr lang="en-US" sz="2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̂"/>
                          <m:ctrlPr>
                            <a:rPr lang="en-US" sz="21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1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ar-AE" sz="21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ar-AE" sz="21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ru-RU" sz="2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en-US" sz="2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1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21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1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sSup>
                        <m:sSupPr>
                          <m:ctrlPr>
                            <a:rPr lang="ar-AE" sz="21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ar-AE" sz="2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ar-AE" sz="2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ar-AE" sz="2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ar-AE" sz="21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sup>
                      </m:sSup>
                      <m:func>
                        <m:funcPr>
                          <m:ctrlPr>
                            <a:rPr lang="ar-AE" sz="21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1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acc>
                            <m:accPr>
                              <m:chr m:val="̂"/>
                              <m:ctrlPr>
                                <a:rPr lang="en-US" sz="2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</m:func>
                      <m:r>
                        <a:rPr lang="en-US" sz="2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ar-AE" sz="21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;</m:t>
                      </m:r>
                    </m:oMath>
                  </m:oMathPara>
                </a14:m>
                <a:endParaRPr lang="en-US" sz="21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marL="0" indent="0" algn="ctr">
                  <a:lnSpc>
                    <a:spcPct val="100000"/>
                  </a:lnSpc>
                  <a:spcBef>
                    <a:spcPts val="0"/>
                  </a:spcBef>
                  <a:buSzTx/>
                  <a:buNone/>
                  <a:defRPr sz="2000">
                    <a:latin typeface="Cambria Math"/>
                    <a:ea typeface="Cambria Math"/>
                    <a:cs typeface="Cambria Math"/>
                    <a:sym typeface="Cambria Math"/>
                  </a:defRPr>
                </a:pPr>
                <a14:m>
                  <m:oMath xmlns:m="http://schemas.openxmlformats.org/officeDocument/2006/math">
                    <m:r>
                      <a:rPr lang="ru-RU" sz="21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в другом случае </m:t>
                    </m:r>
                    <m:r>
                      <a:rPr lang="ru-RU" sz="21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ru-RU" sz="21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ru-RU" sz="21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ru-RU" sz="21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̂"/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ru-RU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   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sSup>
                      <m:sSupPr>
                        <m:ctrlPr>
                          <a:rPr lang="ar-A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ar-AE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</m:d>
                      </m:e>
                      <m:sup>
                        <m:r>
                          <a:rPr lang="ar-A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</m:sup>
                    </m:sSup>
                    <m:func>
                      <m:funcPr>
                        <m:ctrlPr>
                          <a:rPr lang="ar-A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ru-RU" sz="21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ru-RU" sz="21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acc>
                              <m:accPr>
                                <m:chr m:val="̂"/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</m:d>
                      </m:e>
                    </m:func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ar-AE" dirty="0">
                    <a:solidFill>
                      <a:schemeClr val="bg1"/>
                    </a:solidFill>
                    <a:latin typeface="+mj-lt"/>
                    <a:ea typeface="+mj-ea"/>
                    <a:cs typeface="+mj-cs"/>
                    <a:sym typeface="Calibri"/>
                  </a:rPr>
                  <a:t>.</a:t>
                </a:r>
                <a:endParaRPr dirty="0">
                  <a:latin typeface="+mj-lt"/>
                  <a:ea typeface="+mj-ea"/>
                  <a:cs typeface="+mj-cs"/>
                  <a:sym typeface="Calibri"/>
                </a:endParaRPr>
              </a:p>
            </p:txBody>
          </p:sp>
        </mc:Choice>
        <mc:Fallback xmlns="">
          <p:sp>
            <p:nvSpPr>
              <p:cNvPr id="244" name="Объект 2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66699" y="1321251"/>
                <a:ext cx="11617653" cy="3329729"/>
              </a:xfrm>
              <a:prstGeom prst="rect">
                <a:avLst/>
              </a:prstGeom>
              <a:blipFill>
                <a:blip r:embed="rId2"/>
                <a:stretch>
                  <a:fillRect l="-437" t="-1521" b="-190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45" name="Picture 2" descr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4199" y="4805184"/>
            <a:ext cx="7148652" cy="1827424"/>
          </a:xfrm>
          <a:prstGeom prst="rect">
            <a:avLst/>
          </a:prstGeom>
          <a:ln w="12700">
            <a:miter lim="400000"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6" name="Прямоугольник 8"/>
              <p:cNvSpPr txBox="1"/>
              <p:nvPr/>
            </p:nvSpPr>
            <p:spPr>
              <a:xfrm>
                <a:off x="405663" y="4440890"/>
                <a:ext cx="2663462" cy="2101074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lIns="45719" rIns="45719">
                <a:spAutoFit/>
              </a:bodyPr>
              <a:lstStyle/>
              <a:p>
                <a:pPr marL="285750" indent="-285750">
                  <a:buSzPct val="100000"/>
                  <a:buFont typeface="Arial"/>
                  <a:buChar char="•"/>
                </a:pPr>
                <a:r>
                  <a:rPr lang="ru-RU" dirty="0">
                    <a:solidFill>
                      <a:schemeClr val="bg1"/>
                    </a:solidFill>
                  </a:rPr>
                  <a:t>Регрессионная </a:t>
                </a:r>
                <a:r>
                  <a:rPr lang="ru-RU" dirty="0" err="1">
                    <a:solidFill>
                      <a:schemeClr val="bg1"/>
                    </a:solidFill>
                  </a:rPr>
                  <a:t>сеть</a:t>
                </a:r>
                <a:r>
                  <a:rPr lang="ru-RU" dirty="0">
                    <a:solidFill>
                      <a:schemeClr val="bg1"/>
                    </a:solidFill>
                  </a:rPr>
                  <a:t> </a:t>
                </a:r>
                <a:r>
                  <a:rPr lang="ru-RU" dirty="0" err="1">
                    <a:solidFill>
                      <a:schemeClr val="bg1"/>
                    </a:solidFill>
                  </a:rPr>
                  <a:t>аналогична</a:t>
                </a:r>
                <a:r>
                  <a:rPr lang="ru-RU" dirty="0">
                    <a:solidFill>
                      <a:schemeClr val="bg1"/>
                    </a:solidFill>
                  </a:rPr>
                  <a:t> </a:t>
                </a:r>
                <a:r>
                  <a:rPr lang="ru-RU" dirty="0" err="1">
                    <a:solidFill>
                      <a:schemeClr val="bg1"/>
                    </a:solidFill>
                  </a:rPr>
                  <a:t>сети</a:t>
                </a:r>
                <a:r>
                  <a:rPr lang="ru-RU" dirty="0">
                    <a:solidFill>
                      <a:schemeClr val="bg1"/>
                    </a:solidFill>
                  </a:rPr>
                  <a:t> </a:t>
                </a:r>
                <a:r>
                  <a:rPr lang="ru-RU" dirty="0" err="1">
                    <a:solidFill>
                      <a:schemeClr val="bg1"/>
                    </a:solidFill>
                  </a:rPr>
                  <a:t>классификации</a:t>
                </a:r>
                <a:r>
                  <a:rPr lang="ru-RU" dirty="0">
                    <a:solidFill>
                      <a:schemeClr val="bg1"/>
                    </a:solidFill>
                  </a:rPr>
                  <a:t>, </a:t>
                </a:r>
                <a:r>
                  <a:rPr lang="ru-RU" dirty="0" err="1">
                    <a:solidFill>
                      <a:schemeClr val="bg1"/>
                    </a:solidFill>
                  </a:rPr>
                  <a:t>но</a:t>
                </a:r>
                <a:r>
                  <a:rPr lang="ru-RU" dirty="0">
                    <a:solidFill>
                      <a:schemeClr val="bg1"/>
                    </a:solidFill>
                  </a:rPr>
                  <a:t> </a:t>
                </a:r>
                <a:r>
                  <a:rPr lang="ru-RU" dirty="0" err="1">
                    <a:solidFill>
                      <a:schemeClr val="bg1"/>
                    </a:solidFill>
                  </a:rPr>
                  <a:t>имеет</a:t>
                </a:r>
                <a:r>
                  <a:rPr lang="ru-RU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ru-RU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4</m:t>
                    </m:r>
                    <m:r>
                      <a:rPr lang="ru-RU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А</m:t>
                    </m:r>
                  </m:oMath>
                </a14:m>
                <a:r>
                  <a:rPr lang="ru-RU" dirty="0">
                    <a:solidFill>
                      <a:schemeClr val="bg1"/>
                    </a:solidFill>
                  </a:rPr>
                  <a:t> </a:t>
                </a:r>
                <a:r>
                  <a:rPr lang="ru-RU" dirty="0" err="1">
                    <a:solidFill>
                      <a:schemeClr val="bg1"/>
                    </a:solidFill>
                  </a:rPr>
                  <a:t>выходов</a:t>
                </a:r>
                <a:r>
                  <a:rPr lang="ru-RU" dirty="0">
                    <a:solidFill>
                      <a:schemeClr val="bg1"/>
                    </a:solidFill>
                  </a:rPr>
                  <a:t> – </a:t>
                </a:r>
                <a:r>
                  <a:rPr lang="ru-RU" dirty="0" err="1">
                    <a:solidFill>
                      <a:schemeClr val="bg1"/>
                    </a:solidFill>
                  </a:rPr>
                  <a:t>то</a:t>
                </a:r>
                <a:r>
                  <a:rPr lang="ru-RU" dirty="0">
                    <a:solidFill>
                      <a:schemeClr val="bg1"/>
                    </a:solidFill>
                  </a:rPr>
                  <a:t> </a:t>
                </a:r>
                <a:r>
                  <a:rPr lang="ru-RU" dirty="0" err="1">
                    <a:solidFill>
                      <a:schemeClr val="bg1"/>
                    </a:solidFill>
                  </a:rPr>
                  <a:t>есть</a:t>
                </a:r>
                <a:r>
                  <a:rPr lang="ru-RU" dirty="0">
                    <a:solidFill>
                      <a:schemeClr val="bg1"/>
                    </a:solidFill>
                  </a:rPr>
                  <a:t> </a:t>
                </a:r>
                <a:r>
                  <a:rPr lang="ru-RU" dirty="0" err="1">
                    <a:solidFill>
                      <a:schemeClr val="bg1"/>
                    </a:solidFill>
                  </a:rPr>
                  <a:t>предсказывает</a:t>
                </a:r>
                <a:r>
                  <a:rPr lang="ru-RU" dirty="0">
                    <a:solidFill>
                      <a:schemeClr val="bg1"/>
                    </a:solidFill>
                  </a:rPr>
                  <a:t> 2 </a:t>
                </a:r>
                <a:r>
                  <a:rPr lang="ru-RU" dirty="0" err="1">
                    <a:solidFill>
                      <a:schemeClr val="bg1"/>
                    </a:solidFill>
                  </a:rPr>
                  <a:t>координаты</a:t>
                </a:r>
                <a:r>
                  <a:rPr lang="ru-RU" dirty="0">
                    <a:solidFill>
                      <a:schemeClr val="bg1"/>
                    </a:solidFill>
                  </a:rPr>
                  <a:t> и </a:t>
                </a:r>
                <a:r>
                  <a:rPr lang="ru-RU" dirty="0" err="1">
                    <a:solidFill>
                      <a:schemeClr val="bg1"/>
                    </a:solidFill>
                  </a:rPr>
                  <a:t>размер</a:t>
                </a:r>
                <a:r>
                  <a:rPr lang="ru-RU" dirty="0">
                    <a:solidFill>
                      <a:schemeClr val="bg1"/>
                    </a:solidFill>
                  </a:rPr>
                  <a:t> </a:t>
                </a:r>
                <a:r>
                  <a:rPr lang="ru-RU" dirty="0" err="1">
                    <a:solidFill>
                      <a:schemeClr val="bg1"/>
                    </a:solidFill>
                  </a:rPr>
                  <a:t>каждого</a:t>
                </a:r>
                <a:r>
                  <a:rPr lang="ru-RU" dirty="0">
                    <a:solidFill>
                      <a:schemeClr val="bg1"/>
                    </a:solidFill>
                  </a:rPr>
                  <a:t> </a:t>
                </a:r>
                <a:r>
                  <a:rPr lang="ru-RU" dirty="0" err="1">
                    <a:solidFill>
                      <a:schemeClr val="bg1"/>
                    </a:solidFill>
                  </a:rPr>
                  <a:t>анхора</a:t>
                </a:r>
                <a:r>
                  <a:rPr lang="ru-RU" dirty="0">
                    <a:solidFill>
                      <a:schemeClr val="bg1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246" name="Прямоугольник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663" y="4440890"/>
                <a:ext cx="2663462" cy="2101074"/>
              </a:xfrm>
              <a:prstGeom prst="rect">
                <a:avLst/>
              </a:prstGeom>
              <a:blipFill>
                <a:blip r:embed="rId4"/>
                <a:stretch>
                  <a:fillRect l="-3333" t="-1198" r="-1429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52623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Прямоугольник 3"/>
          <p:cNvSpPr txBox="1"/>
          <p:nvPr/>
        </p:nvSpPr>
        <p:spPr>
          <a:xfrm>
            <a:off x="175363" y="6480317"/>
            <a:ext cx="8028346" cy="3330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BFBFBF"/>
                </a:solidFill>
              </a:defRPr>
            </a:lvl1pPr>
          </a:lstStyle>
          <a:p>
            <a:r>
              <a:rPr dirty="0"/>
              <a:t>https://blog.zenggyu.com/en/post/2018-12-05/retinanet-explained-and-demystified/</a:t>
            </a:r>
          </a:p>
        </p:txBody>
      </p:sp>
      <p:sp>
        <p:nvSpPr>
          <p:cNvPr id="255" name="Заголовок 1"/>
          <p:cNvSpPr txBox="1">
            <a:spLocks noGrp="1"/>
          </p:cNvSpPr>
          <p:nvPr>
            <p:ph type="title"/>
          </p:nvPr>
        </p:nvSpPr>
        <p:spPr>
          <a:xfrm>
            <a:off x="307648" y="365124"/>
            <a:ext cx="11046152" cy="1057275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lang="en" sz="4800" b="1" dirty="0" err="1">
                <a:solidFill>
                  <a:schemeClr val="bg1"/>
                </a:solidFill>
              </a:rPr>
              <a:t>RetinaNet</a:t>
            </a:r>
            <a:endParaRPr sz="4800" dirty="0"/>
          </a:p>
        </p:txBody>
      </p:sp>
      <p:sp>
        <p:nvSpPr>
          <p:cNvPr id="256" name="Объект 2"/>
          <p:cNvSpPr txBox="1">
            <a:spLocks noGrp="1"/>
          </p:cNvSpPr>
          <p:nvPr>
            <p:ph type="body" idx="1"/>
          </p:nvPr>
        </p:nvSpPr>
        <p:spPr>
          <a:xfrm>
            <a:off x="175363" y="1182463"/>
            <a:ext cx="11617653" cy="454106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defRPr sz="2000"/>
            </a:pPr>
            <a:r>
              <a:rPr sz="2400" dirty="0" err="1">
                <a:solidFill>
                  <a:schemeClr val="bg1"/>
                </a:solidFill>
              </a:rPr>
              <a:t>Каждый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анхор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связан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с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областью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на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входном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изображении</a:t>
            </a:r>
            <a:r>
              <a:rPr sz="2400" dirty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100000"/>
              </a:lnSpc>
              <a:spcBef>
                <a:spcPts val="0"/>
              </a:spcBef>
              <a:defRPr sz="2000"/>
            </a:pPr>
            <a:r>
              <a:rPr sz="2400" dirty="0" err="1">
                <a:solidFill>
                  <a:schemeClr val="bg1"/>
                </a:solidFill>
              </a:rPr>
              <a:t>В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оригинальной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статье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предполагается</a:t>
            </a:r>
            <a:r>
              <a:rPr sz="2400" dirty="0">
                <a:solidFill>
                  <a:schemeClr val="bg1"/>
                </a:solidFill>
              </a:rPr>
              <a:t>, </a:t>
            </a:r>
            <a:r>
              <a:rPr sz="2400" dirty="0" err="1">
                <a:solidFill>
                  <a:schemeClr val="bg1"/>
                </a:solidFill>
              </a:rPr>
              <a:t>что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для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каждого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масштаба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карты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признаков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будет</a:t>
            </a:r>
            <a:r>
              <a:rPr sz="2400" dirty="0">
                <a:solidFill>
                  <a:schemeClr val="bg1"/>
                </a:solidFill>
              </a:rPr>
              <a:t> 9 </a:t>
            </a:r>
            <a:r>
              <a:rPr sz="2400" dirty="0" err="1">
                <a:solidFill>
                  <a:schemeClr val="bg1"/>
                </a:solidFill>
              </a:rPr>
              <a:t>архаров</a:t>
            </a:r>
            <a:r>
              <a:rPr sz="2400" dirty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100000"/>
              </a:lnSpc>
              <a:spcBef>
                <a:spcPts val="0"/>
              </a:spcBef>
              <a:defRPr sz="2000"/>
            </a:pPr>
            <a:r>
              <a:rPr sz="2400" dirty="0" err="1">
                <a:solidFill>
                  <a:schemeClr val="bg1"/>
                </a:solidFill>
              </a:rPr>
              <a:t>Тогда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они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будут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связаны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с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входным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изображением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как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объекты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определенного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масштаба</a:t>
            </a:r>
            <a:r>
              <a:rPr sz="2400" dirty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100000"/>
              </a:lnSpc>
              <a:spcBef>
                <a:spcPts val="0"/>
              </a:spcBef>
              <a:defRPr sz="2000"/>
            </a:pPr>
            <a:r>
              <a:rPr sz="2400" dirty="0" err="1">
                <a:solidFill>
                  <a:schemeClr val="bg1"/>
                </a:solidFill>
              </a:rPr>
              <a:t>Регрессионная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сеть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предсказывает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смещение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анхора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по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координатам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и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габаритам</a:t>
            </a:r>
            <a:r>
              <a:rPr sz="2400" dirty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100000"/>
              </a:lnSpc>
              <a:spcBef>
                <a:spcPts val="0"/>
              </a:spcBef>
              <a:defRPr sz="2000"/>
            </a:pPr>
            <a:r>
              <a:rPr sz="2400" dirty="0" err="1">
                <a:solidFill>
                  <a:schemeClr val="bg1"/>
                </a:solidFill>
              </a:rPr>
              <a:t>После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получения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анхоров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всех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масштабов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выполняется</a:t>
            </a:r>
            <a:r>
              <a:rPr sz="2400" dirty="0">
                <a:solidFill>
                  <a:schemeClr val="bg1"/>
                </a:solidFill>
              </a:rPr>
              <a:t> NMS. </a:t>
            </a:r>
          </a:p>
        </p:txBody>
      </p:sp>
      <p:pic>
        <p:nvPicPr>
          <p:cNvPr id="257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206" y="3901436"/>
            <a:ext cx="4005942" cy="2745424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Прямоугольник 1"/>
          <p:cNvSpPr/>
          <p:nvPr/>
        </p:nvSpPr>
        <p:spPr>
          <a:xfrm>
            <a:off x="4844298" y="3916107"/>
            <a:ext cx="3236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harter"/>
              </a:rPr>
              <a:t> aspect ratios {1:2, 1:1, 2:1} 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4844298" y="4297123"/>
            <a:ext cx="43011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harter"/>
              </a:rPr>
              <a:t> </a:t>
            </a:r>
            <a:r>
              <a:rPr lang="en-US" b="1" dirty="0">
                <a:solidFill>
                  <a:schemeClr val="bg1"/>
                </a:solidFill>
                <a:latin typeface="Charter"/>
              </a:rPr>
              <a:t>anchors of sizes {2⁰, 2^(1/3), 2^(2/3)}</a:t>
            </a:r>
            <a:r>
              <a:rPr lang="en-US" dirty="0">
                <a:solidFill>
                  <a:schemeClr val="bg1"/>
                </a:solidFill>
                <a:latin typeface="charter"/>
              </a:rPr>
              <a:t> 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4912092" y="4617155"/>
            <a:ext cx="58400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harter"/>
              </a:rPr>
              <a:t>areas of 32² to 512² on pyramid levels from P3 to P7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4912092" y="5048349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harter"/>
              </a:rPr>
              <a:t>Each anchor</a:t>
            </a:r>
            <a:r>
              <a:rPr lang="en-US" dirty="0">
                <a:solidFill>
                  <a:schemeClr val="bg1"/>
                </a:solidFill>
                <a:latin typeface="charter"/>
              </a:rPr>
              <a:t>, there is </a:t>
            </a:r>
            <a:r>
              <a:rPr lang="en-US" b="1" dirty="0">
                <a:solidFill>
                  <a:schemeClr val="bg1"/>
                </a:solidFill>
                <a:latin typeface="Charter"/>
              </a:rPr>
              <a:t>a length </a:t>
            </a:r>
            <a:r>
              <a:rPr lang="en-US" b="1" i="1" dirty="0">
                <a:solidFill>
                  <a:schemeClr val="bg1"/>
                </a:solidFill>
                <a:latin typeface="Charter"/>
              </a:rPr>
              <a:t>K </a:t>
            </a:r>
            <a:r>
              <a:rPr lang="en-US" b="1" dirty="0">
                <a:solidFill>
                  <a:schemeClr val="bg1"/>
                </a:solidFill>
                <a:latin typeface="Charter"/>
              </a:rPr>
              <a:t>one-hot vector of classification targets</a:t>
            </a:r>
            <a:r>
              <a:rPr lang="en-US" dirty="0">
                <a:solidFill>
                  <a:schemeClr val="bg1"/>
                </a:solidFill>
                <a:latin typeface="charter"/>
              </a:rPr>
              <a:t> (K: number of classes), and </a:t>
            </a:r>
            <a:r>
              <a:rPr lang="en-US" b="1" dirty="0">
                <a:solidFill>
                  <a:schemeClr val="bg1"/>
                </a:solidFill>
                <a:latin typeface="Charter"/>
              </a:rPr>
              <a:t>a 4-vector of box regression targets</a:t>
            </a:r>
            <a:r>
              <a:rPr lang="en-US" dirty="0">
                <a:solidFill>
                  <a:schemeClr val="bg1"/>
                </a:solidFill>
                <a:latin typeface="charter"/>
              </a:rPr>
              <a:t>.</a:t>
            </a:r>
            <a:endParaRPr lang="en-US" b="0" i="0" dirty="0">
              <a:solidFill>
                <a:schemeClr val="bg1"/>
              </a:solidFill>
              <a:effectLst/>
              <a:latin typeface="charter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4687613" y="5886128"/>
            <a:ext cx="740787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harter"/>
              </a:rPr>
              <a:t>FL can effectively discount the effect of easy negatives, focusing all attention on the hard negative examples.</a:t>
            </a:r>
            <a:endParaRPr lang="en-US" b="0" i="0" dirty="0">
              <a:solidFill>
                <a:schemeClr val="bg1"/>
              </a:solidFill>
              <a:effectLst/>
              <a:latin typeface="charter"/>
            </a:endParaRPr>
          </a:p>
        </p:txBody>
      </p:sp>
    </p:spTree>
    <p:extLst>
      <p:ext uri="{BB962C8B-B14F-4D97-AF65-F5344CB8AC3E}">
        <p14:creationId xmlns:p14="http://schemas.microsoft.com/office/powerpoint/2010/main" val="324024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Прямоугольник 5"/>
          <p:cNvSpPr txBox="1"/>
          <p:nvPr/>
        </p:nvSpPr>
        <p:spPr>
          <a:xfrm>
            <a:off x="2393075" y="6006944"/>
            <a:ext cx="6004561" cy="6251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D9D9D9"/>
                </a:solidFill>
              </a:defRPr>
            </a:lvl1pPr>
          </a:lstStyle>
          <a:p>
            <a:r>
              <a:rPr dirty="0"/>
              <a:t>https://</a:t>
            </a:r>
            <a:r>
              <a:rPr dirty="0" err="1"/>
              <a:t>blog.roboflow.com</a:t>
            </a:r>
            <a:r>
              <a:rPr dirty="0"/>
              <a:t>/yolov5-improvements-and-evaluation/</a:t>
            </a:r>
          </a:p>
        </p:txBody>
      </p:sp>
      <p:sp>
        <p:nvSpPr>
          <p:cNvPr id="413" name="Заголовок 1"/>
          <p:cNvSpPr txBox="1">
            <a:spLocks noGrp="1"/>
          </p:cNvSpPr>
          <p:nvPr>
            <p:ph type="title"/>
          </p:nvPr>
        </p:nvSpPr>
        <p:spPr>
          <a:xfrm>
            <a:off x="761999" y="197161"/>
            <a:ext cx="11136747" cy="1196210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sz="4800" b="1" dirty="0">
                <a:solidFill>
                  <a:schemeClr val="bg1"/>
                </a:solidFill>
              </a:rPr>
              <a:t>YOLO V5</a:t>
            </a:r>
          </a:p>
        </p:txBody>
      </p:sp>
      <p:sp>
        <p:nvSpPr>
          <p:cNvPr id="414" name="Объект 3"/>
          <p:cNvSpPr txBox="1">
            <a:spLocks noGrp="1"/>
          </p:cNvSpPr>
          <p:nvPr>
            <p:ph type="body" idx="1"/>
          </p:nvPr>
        </p:nvSpPr>
        <p:spPr>
          <a:xfrm>
            <a:off x="293254" y="1253331"/>
            <a:ext cx="1144880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defRPr sz="2000"/>
            </a:pPr>
            <a:r>
              <a:rPr sz="2200" dirty="0" err="1">
                <a:solidFill>
                  <a:schemeClr val="bg1"/>
                </a:solidFill>
              </a:rPr>
              <a:t>Сделана</a:t>
            </a:r>
            <a:r>
              <a:rPr sz="2200" dirty="0">
                <a:solidFill>
                  <a:schemeClr val="bg1"/>
                </a:solidFill>
              </a:rPr>
              <a:t> в </a:t>
            </a:r>
            <a:r>
              <a:rPr sz="2200" dirty="0" err="1">
                <a:solidFill>
                  <a:schemeClr val="bg1"/>
                </a:solidFill>
              </a:rPr>
              <a:t>PyTorch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на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основе</a:t>
            </a:r>
            <a:r>
              <a:rPr sz="2200" dirty="0">
                <a:solidFill>
                  <a:schemeClr val="bg1"/>
                </a:solidFill>
              </a:rPr>
              <a:t> Yolo V4 (</a:t>
            </a:r>
            <a:r>
              <a:rPr sz="2200" dirty="0" err="1">
                <a:solidFill>
                  <a:schemeClr val="bg1"/>
                </a:solidFill>
              </a:rPr>
              <a:t>адаптированная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модель</a:t>
            </a:r>
            <a:r>
              <a:rPr sz="2200" dirty="0">
                <a:solidFill>
                  <a:schemeClr val="bg1"/>
                </a:solidFill>
              </a:rPr>
              <a:t>)</a:t>
            </a:r>
          </a:p>
          <a:p>
            <a:pPr marL="685800" lvl="1" indent="-228600">
              <a:lnSpc>
                <a:spcPct val="100000"/>
              </a:lnSpc>
              <a:spcBef>
                <a:spcPts val="0"/>
              </a:spcBef>
              <a:defRPr sz="1600"/>
            </a:pPr>
            <a:r>
              <a:rPr sz="2200" dirty="0" err="1">
                <a:solidFill>
                  <a:schemeClr val="bg1"/>
                </a:solidFill>
              </a:rPr>
              <a:t>Предложено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несколько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реализаций</a:t>
            </a:r>
            <a:r>
              <a:rPr sz="2200" dirty="0">
                <a:solidFill>
                  <a:schemeClr val="bg1"/>
                </a:solidFill>
              </a:rPr>
              <a:t> (</a:t>
            </a:r>
            <a:r>
              <a:rPr sz="2200" dirty="0" err="1">
                <a:solidFill>
                  <a:schemeClr val="bg1"/>
                </a:solidFill>
              </a:rPr>
              <a:t>от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nano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до</a:t>
            </a:r>
            <a:r>
              <a:rPr sz="2200" dirty="0">
                <a:solidFill>
                  <a:schemeClr val="bg1"/>
                </a:solidFill>
              </a:rPr>
              <a:t> large).</a:t>
            </a:r>
          </a:p>
          <a:p>
            <a:pPr>
              <a:lnSpc>
                <a:spcPct val="100000"/>
              </a:lnSpc>
              <a:spcBef>
                <a:spcPts val="0"/>
              </a:spcBef>
              <a:defRPr sz="2000"/>
            </a:pPr>
            <a:r>
              <a:rPr sz="2200" dirty="0" err="1">
                <a:solidFill>
                  <a:schemeClr val="bg1"/>
                </a:solidFill>
              </a:rPr>
              <a:t>Функции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активации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заменые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на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LeakyReLU</a:t>
            </a:r>
            <a:r>
              <a:rPr sz="2200" dirty="0">
                <a:solidFill>
                  <a:schemeClr val="bg1"/>
                </a:solidFill>
              </a:rPr>
              <a:t>, Sigmoid</a:t>
            </a:r>
          </a:p>
          <a:p>
            <a:pPr>
              <a:lnSpc>
                <a:spcPct val="100000"/>
              </a:lnSpc>
              <a:spcBef>
                <a:spcPts val="0"/>
              </a:spcBef>
              <a:defRPr sz="2000"/>
            </a:pPr>
            <a:r>
              <a:rPr sz="2200" dirty="0" err="1">
                <a:solidFill>
                  <a:schemeClr val="bg1"/>
                </a:solidFill>
              </a:rPr>
              <a:t>Адаптирована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аугментация</a:t>
            </a:r>
            <a:r>
              <a:rPr sz="2200" dirty="0">
                <a:solidFill>
                  <a:schemeClr val="bg1"/>
                </a:solidFill>
              </a:rPr>
              <a:t> (scaling, color space adjustments, and mosaic augmentation)</a:t>
            </a:r>
          </a:p>
          <a:p>
            <a:pPr>
              <a:lnSpc>
                <a:spcPct val="100000"/>
              </a:lnSpc>
              <a:spcBef>
                <a:spcPts val="0"/>
              </a:spcBef>
              <a:defRPr sz="2000"/>
            </a:pPr>
            <a:r>
              <a:rPr sz="2200" dirty="0" err="1">
                <a:solidFill>
                  <a:schemeClr val="bg1"/>
                </a:solidFill>
              </a:rPr>
              <a:t>Функция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потерь</a:t>
            </a:r>
            <a:r>
              <a:rPr sz="2200" dirty="0">
                <a:solidFill>
                  <a:schemeClr val="bg1"/>
                </a:solidFill>
              </a:rPr>
              <a:t>: </a:t>
            </a:r>
          </a:p>
          <a:p>
            <a:pPr marL="685800" lvl="1" indent="-228600">
              <a:lnSpc>
                <a:spcPct val="100000"/>
              </a:lnSpc>
              <a:spcBef>
                <a:spcPts val="0"/>
              </a:spcBef>
              <a:defRPr sz="1600"/>
            </a:pPr>
            <a:r>
              <a:rPr sz="2200" dirty="0" err="1">
                <a:solidFill>
                  <a:schemeClr val="bg1"/>
                </a:solidFill>
              </a:rPr>
              <a:t>objectness</a:t>
            </a:r>
            <a:r>
              <a:rPr sz="2200" dirty="0">
                <a:solidFill>
                  <a:schemeClr val="bg1"/>
                </a:solidFill>
              </a:rPr>
              <a:t> score, class probability score, and bounding box regression score.</a:t>
            </a:r>
          </a:p>
          <a:p>
            <a:pPr marL="685800" lvl="1" indent="-228600">
              <a:lnSpc>
                <a:spcPct val="100000"/>
              </a:lnSpc>
              <a:spcBef>
                <a:spcPts val="0"/>
              </a:spcBef>
              <a:defRPr sz="1200"/>
            </a:pPr>
            <a:r>
              <a:rPr sz="2200" dirty="0">
                <a:solidFill>
                  <a:schemeClr val="bg1"/>
                </a:solidFill>
              </a:rPr>
              <a:t>class probability: Binary Cross-Entropy with Logits  </a:t>
            </a:r>
            <a:r>
              <a:rPr sz="2200" dirty="0" err="1">
                <a:solidFill>
                  <a:schemeClr val="bg1"/>
                </a:solidFill>
              </a:rPr>
              <a:t>или</a:t>
            </a:r>
            <a:r>
              <a:rPr sz="2200" dirty="0">
                <a:solidFill>
                  <a:schemeClr val="bg1"/>
                </a:solidFill>
              </a:rPr>
              <a:t>  Focal Loss</a:t>
            </a:r>
          </a:p>
          <a:p>
            <a:pPr>
              <a:lnSpc>
                <a:spcPct val="100000"/>
              </a:lnSpc>
              <a:spcBef>
                <a:spcPts val="0"/>
              </a:spcBef>
              <a:defRPr sz="2000"/>
            </a:pPr>
            <a:r>
              <a:rPr sz="2200" dirty="0" err="1">
                <a:solidFill>
                  <a:schemeClr val="bg1"/>
                </a:solidFill>
              </a:rPr>
              <a:t>Добавлен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автопоиск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размеров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анхоров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по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тренировочному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набору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данных</a:t>
            </a:r>
            <a:r>
              <a:rPr sz="2200" dirty="0">
                <a:solidFill>
                  <a:schemeClr val="bg1"/>
                </a:solidFill>
              </a:rPr>
              <a:t>. </a:t>
            </a:r>
          </a:p>
        </p:txBody>
      </p:sp>
      <p:sp>
        <p:nvSpPr>
          <p:cNvPr id="416" name="Прямоугольник 4"/>
          <p:cNvSpPr txBox="1"/>
          <p:nvPr/>
        </p:nvSpPr>
        <p:spPr>
          <a:xfrm>
            <a:off x="2346959" y="5381756"/>
            <a:ext cx="6004561" cy="6251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D9D9D9"/>
                </a:solidFill>
              </a:defRPr>
            </a:lvl1pPr>
          </a:lstStyle>
          <a:p>
            <a:r>
              <a:rPr dirty="0"/>
              <a:t>https://</a:t>
            </a:r>
            <a:r>
              <a:rPr dirty="0" err="1"/>
              <a:t>pub.towardsai.net</a:t>
            </a:r>
            <a:r>
              <a:rPr dirty="0"/>
              <a:t>/yolo-v5-explained-and-demystified-4e4719891d69</a:t>
            </a:r>
          </a:p>
        </p:txBody>
      </p:sp>
      <p:pic>
        <p:nvPicPr>
          <p:cNvPr id="415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3300" y="4186901"/>
            <a:ext cx="4198922" cy="260055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238981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Заголовок 1"/>
          <p:cNvSpPr txBox="1">
            <a:spLocks noGrp="1"/>
          </p:cNvSpPr>
          <p:nvPr>
            <p:ph type="title"/>
          </p:nvPr>
        </p:nvSpPr>
        <p:spPr>
          <a:xfrm>
            <a:off x="762000" y="197161"/>
            <a:ext cx="10515600" cy="728739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b="1" dirty="0">
                <a:solidFill>
                  <a:schemeClr val="bg1"/>
                </a:solidFill>
              </a:rPr>
              <a:t>Архитектура </a:t>
            </a:r>
            <a:r>
              <a:rPr lang="en" b="1" dirty="0">
                <a:solidFill>
                  <a:schemeClr val="bg1"/>
                </a:solidFill>
              </a:rPr>
              <a:t>YOLO </a:t>
            </a:r>
            <a:r>
              <a:rPr lang="ru-RU" b="1" dirty="0">
                <a:solidFill>
                  <a:schemeClr val="bg1"/>
                </a:solidFill>
              </a:rPr>
              <a:t>V4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362" name="Объект 2"/>
          <p:cNvSpPr txBox="1">
            <a:spLocks noGrp="1"/>
          </p:cNvSpPr>
          <p:nvPr>
            <p:ph type="body" idx="1"/>
          </p:nvPr>
        </p:nvSpPr>
        <p:spPr>
          <a:xfrm>
            <a:off x="333286" y="925898"/>
            <a:ext cx="10944315" cy="5684454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defRPr sz="2000"/>
            </a:pPr>
            <a:r>
              <a:rPr sz="2400" dirty="0">
                <a:solidFill>
                  <a:schemeClr val="bg1"/>
                </a:solidFill>
              </a:rPr>
              <a:t>YOLO 4, YOLO4 scaled – </a:t>
            </a:r>
            <a:r>
              <a:rPr sz="2400" dirty="0" err="1">
                <a:solidFill>
                  <a:schemeClr val="bg1"/>
                </a:solidFill>
              </a:rPr>
              <a:t>использование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модифицированного</a:t>
            </a:r>
            <a:r>
              <a:rPr sz="2400" dirty="0">
                <a:solidFill>
                  <a:schemeClr val="bg1"/>
                </a:solidFill>
              </a:rPr>
              <a:t> backbone</a:t>
            </a:r>
            <a:endParaRPr lang="ru-RU" sz="2400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  <a:defRPr sz="2000"/>
            </a:pPr>
            <a:r>
              <a:rPr sz="2400" dirty="0" err="1">
                <a:solidFill>
                  <a:schemeClr val="bg1"/>
                </a:solidFill>
              </a:rPr>
              <a:t>Использован</a:t>
            </a:r>
            <a:r>
              <a:rPr lang="ru-RU" sz="2400" dirty="0">
                <a:solidFill>
                  <a:schemeClr val="bg1"/>
                </a:solidFill>
              </a:rPr>
              <a:t> модифицированный подход</a:t>
            </a:r>
            <a:r>
              <a:rPr sz="2400" dirty="0">
                <a:solidFill>
                  <a:schemeClr val="bg1"/>
                </a:solidFill>
              </a:rPr>
              <a:t> Path </a:t>
            </a:r>
            <a:r>
              <a:rPr sz="2400" dirty="0" err="1">
                <a:solidFill>
                  <a:schemeClr val="bg1"/>
                </a:solidFill>
              </a:rPr>
              <a:t>Agregattion</a:t>
            </a:r>
            <a:r>
              <a:rPr sz="2400" dirty="0">
                <a:solidFill>
                  <a:schemeClr val="bg1"/>
                </a:solidFill>
              </a:rPr>
              <a:t> Network (PAN)</a:t>
            </a:r>
            <a:endParaRPr lang="ru-RU" sz="2400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sz="2400" dirty="0" err="1">
                <a:solidFill>
                  <a:schemeClr val="bg1"/>
                </a:solidFill>
              </a:rPr>
              <a:t>Модифи</a:t>
            </a:r>
            <a:endParaRPr lang="ru-RU" sz="2400" dirty="0">
              <a:solidFill>
                <a:schemeClr val="bg1"/>
              </a:solidFill>
            </a:endParaRPr>
          </a:p>
          <a:p>
            <a:pPr marL="228600" lvl="3"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sz="2400" dirty="0">
                <a:solidFill>
                  <a:schemeClr val="bg1"/>
                </a:solidFill>
              </a:rPr>
              <a:t>Вместо сложения использована конкатенация</a:t>
            </a:r>
          </a:p>
          <a:p>
            <a:pPr>
              <a:lnSpc>
                <a:spcPct val="100000"/>
              </a:lnSpc>
              <a:spcBef>
                <a:spcPts val="0"/>
              </a:spcBef>
              <a:defRPr sz="2000"/>
            </a:pPr>
            <a:endParaRPr sz="2400" dirty="0">
              <a:solidFill>
                <a:schemeClr val="bg1"/>
              </a:solidFill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4686" y="3089773"/>
            <a:ext cx="10323887" cy="32239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4196305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Прямоугольник 7"/>
          <p:cNvSpPr txBox="1"/>
          <p:nvPr/>
        </p:nvSpPr>
        <p:spPr>
          <a:xfrm>
            <a:off x="1630209" y="5561865"/>
            <a:ext cx="6004561" cy="6251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D9D9D9"/>
                </a:solidFill>
              </a:defRPr>
            </a:lvl1pPr>
          </a:lstStyle>
          <a:p>
            <a:r>
              <a:rPr dirty="0"/>
              <a:t>https://</a:t>
            </a:r>
            <a:r>
              <a:rPr dirty="0" err="1"/>
              <a:t>towardsdatascience.com</a:t>
            </a:r>
            <a:r>
              <a:rPr dirty="0"/>
              <a:t>/yolo-v3-object-detection-53fb7d3bfe6b</a:t>
            </a:r>
          </a:p>
        </p:txBody>
      </p:sp>
      <p:sp>
        <p:nvSpPr>
          <p:cNvPr id="333" name="Заголовок 1"/>
          <p:cNvSpPr txBox="1">
            <a:spLocks noGrp="1"/>
          </p:cNvSpPr>
          <p:nvPr>
            <p:ph type="title"/>
          </p:nvPr>
        </p:nvSpPr>
        <p:spPr>
          <a:xfrm>
            <a:off x="653143" y="305303"/>
            <a:ext cx="10624457" cy="84237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lang="en" sz="4800" b="1" dirty="0">
                <a:solidFill>
                  <a:schemeClr val="bg1"/>
                </a:solidFill>
              </a:rPr>
              <a:t>YOLO </a:t>
            </a:r>
            <a:r>
              <a:rPr lang="ru-RU" sz="4800" b="1" dirty="0" err="1">
                <a:solidFill>
                  <a:schemeClr val="bg1"/>
                </a:solidFill>
              </a:rPr>
              <a:t>V</a:t>
            </a:r>
            <a:r>
              <a:rPr lang="en-US" sz="4800" b="1" dirty="0">
                <a:solidFill>
                  <a:schemeClr val="bg1"/>
                </a:solidFill>
              </a:rPr>
              <a:t>3</a:t>
            </a:r>
            <a:endParaRPr sz="48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4" name="Объект 2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318772" y="1147679"/>
                <a:ext cx="9134566" cy="3250150"/>
              </a:xfrm>
              <a:prstGeom prst="rect">
                <a:avLst/>
              </a:prstGeom>
            </p:spPr>
            <p:txBody>
              <a:bodyPr>
                <a:normAutofit lnSpcReduction="10000"/>
              </a:bodyPr>
              <a:lstStyle/>
              <a:p>
                <a:pPr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en" sz="2200" dirty="0">
                    <a:solidFill>
                      <a:schemeClr val="bg1"/>
                    </a:solidFill>
                  </a:rPr>
                  <a:t>Backbone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на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основе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en" sz="2200" dirty="0">
                    <a:solidFill>
                      <a:schemeClr val="bg1"/>
                    </a:solidFill>
                  </a:rPr>
                  <a:t>FPN</a:t>
                </a:r>
              </a:p>
              <a:p>
                <a:pPr marL="685800" lvl="1" indent="-228600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2200" dirty="0" err="1">
                    <a:solidFill>
                      <a:schemeClr val="bg1"/>
                    </a:solidFill>
                  </a:rPr>
                  <a:t>Предсказание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на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трех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масштабах</a:t>
                </a:r>
                <a:endParaRPr lang="ru-RU" sz="2200" dirty="0">
                  <a:solidFill>
                    <a:schemeClr val="bg1"/>
                  </a:solidFill>
                </a:endParaRPr>
              </a:p>
              <a:p>
                <a:pPr marL="1143000" lvl="2" indent="-228600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2200" dirty="0" err="1">
                    <a:solidFill>
                      <a:schemeClr val="bg1"/>
                    </a:solidFill>
                  </a:rPr>
                  <a:t>И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на</a:t>
                </a:r>
                <a:r>
                  <a:rPr lang="ru-RU" sz="2200" dirty="0">
                    <a:solidFill>
                      <a:schemeClr val="bg1"/>
                    </a:solidFill>
                  </a:rPr>
                  <a:t> 2-х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для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en" sz="2200" dirty="0">
                    <a:solidFill>
                      <a:schemeClr val="bg1"/>
                    </a:solidFill>
                  </a:rPr>
                  <a:t>yolo v3 tiny</a:t>
                </a:r>
              </a:p>
              <a:p>
                <a:pPr marL="285750" indent="-285750">
                  <a:defRPr sz="2000">
                    <a:solidFill>
                      <a:srgbClr val="292929"/>
                    </a:solidFill>
                  </a:defRPr>
                </a:pPr>
                <a:r>
                  <a:rPr lang="ru-RU" sz="2200" dirty="0" err="1">
                    <a:solidFill>
                      <a:schemeClr val="bg1"/>
                    </a:solidFill>
                  </a:rPr>
                  <a:t>Полагается</a:t>
                </a:r>
                <a:r>
                  <a:rPr lang="ru-RU" sz="2200" dirty="0">
                    <a:solidFill>
                      <a:schemeClr val="bg1"/>
                    </a:solidFill>
                  </a:rPr>
                  <a:t>,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что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карат</a:t>
                </a:r>
                <a:r>
                  <a:rPr lang="ru-RU" sz="2200" dirty="0">
                    <a:solidFill>
                      <a:schemeClr val="bg1"/>
                    </a:solidFill>
                  </a:rPr>
                  <a:t> 13 </a:t>
                </a:r>
                <a:r>
                  <a:rPr lang="en" sz="2200" dirty="0">
                    <a:solidFill>
                      <a:schemeClr val="bg1"/>
                    </a:solidFill>
                  </a:rPr>
                  <a:t>x 13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детектит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большие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объекты</a:t>
                </a:r>
                <a:r>
                  <a:rPr lang="ru-RU" sz="2200" dirty="0">
                    <a:solidFill>
                      <a:schemeClr val="bg1"/>
                    </a:solidFill>
                  </a:rPr>
                  <a:t>,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карта</a:t>
                </a:r>
                <a:r>
                  <a:rPr lang="ru-RU" sz="2200" dirty="0">
                    <a:solidFill>
                      <a:schemeClr val="bg1"/>
                    </a:solidFill>
                  </a:rPr>
                  <a:t> 26 </a:t>
                </a:r>
                <a:r>
                  <a:rPr lang="en" sz="2200" dirty="0">
                    <a:solidFill>
                      <a:schemeClr val="bg1"/>
                    </a:solidFill>
                  </a:rPr>
                  <a:t>x 26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средние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объекты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и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карта</a:t>
                </a:r>
                <a:r>
                  <a:rPr lang="ru-RU" sz="2200" dirty="0">
                    <a:solidFill>
                      <a:schemeClr val="bg1"/>
                    </a:solidFill>
                  </a:rPr>
                  <a:t>  52 </a:t>
                </a:r>
                <a:r>
                  <a:rPr lang="en" sz="2200" dirty="0">
                    <a:solidFill>
                      <a:schemeClr val="bg1"/>
                    </a:solidFill>
                  </a:rPr>
                  <a:t>x 52 </a:t>
                </a:r>
                <a:r>
                  <a:rPr lang="ru-RU" sz="2200" dirty="0">
                    <a:solidFill>
                      <a:schemeClr val="bg1"/>
                    </a:solidFill>
                  </a:rPr>
                  <a:t>для маленьких объектов.</a:t>
                </a:r>
              </a:p>
              <a:p>
                <a:pPr marL="742950" lvl="1" indent="-285750">
                  <a:spcBef>
                    <a:spcPts val="500"/>
                  </a:spcBef>
                  <a:defRPr sz="2000">
                    <a:solidFill>
                      <a:srgbClr val="292929"/>
                    </a:solidFill>
                  </a:defRPr>
                </a:pPr>
                <a:r>
                  <a:rPr lang="ru-RU" sz="2200" dirty="0" err="1">
                    <a:solidFill>
                      <a:schemeClr val="bg1"/>
                    </a:solidFill>
                  </a:rPr>
                  <a:t>Каждый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масштаб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имеет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по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анхора</a:t>
                </a:r>
                <a:r>
                  <a:rPr lang="ru-RU" sz="2200" dirty="0">
                    <a:solidFill>
                      <a:schemeClr val="bg1"/>
                    </a:solidFill>
                  </a:rPr>
                  <a:t>.</a:t>
                </a: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2200" dirty="0" err="1">
                    <a:solidFill>
                      <a:schemeClr val="bg1"/>
                    </a:solidFill>
                  </a:rPr>
                  <a:t>Обнаружение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на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каждом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масштабе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выполняется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для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карты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признаков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размером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13</m:t>
                    </m:r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13</m:t>
                    </m:r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×(</m:t>
                    </m:r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⋅(</m:t>
                    </m:r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4</m:t>
                    </m:r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𝐾</m:t>
                    </m:r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)), где </m:t>
                    </m:r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3</m:t>
                    </m:r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𝐾</m:t>
                    </m:r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80</m:t>
                    </m:r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(</m:t>
                    </m:r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13</m:t>
                    </m:r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13</m:t>
                    </m:r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255</m:t>
                    </m:r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ru-RU" sz="2200" dirty="0">
                  <a:solidFill>
                    <a:schemeClr val="bg1"/>
                  </a:solidFill>
                </a:endParaRPr>
              </a:p>
              <a:p>
                <a:pPr marL="685800" lvl="1" indent="-228600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2200" dirty="0" err="1">
                    <a:solidFill>
                      <a:schemeClr val="bg1"/>
                    </a:solidFill>
                  </a:rPr>
                  <a:t>То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есть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для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каждого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анхора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полная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классификация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334" name="Объект 2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18772" y="1147679"/>
                <a:ext cx="9134566" cy="3250150"/>
              </a:xfrm>
              <a:prstGeom prst="rect">
                <a:avLst/>
              </a:prstGeom>
              <a:blipFill>
                <a:blip r:embed="rId2"/>
                <a:stretch>
                  <a:fillRect l="-734" t="-2251" b="-243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26919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Прямоугольник 7"/>
          <p:cNvSpPr txBox="1"/>
          <p:nvPr/>
        </p:nvSpPr>
        <p:spPr>
          <a:xfrm>
            <a:off x="93388" y="5748492"/>
            <a:ext cx="6004561" cy="9172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D9D9D9"/>
                </a:solidFill>
              </a:defRPr>
            </a:lvl1pPr>
          </a:lstStyle>
          <a:p>
            <a:r>
              <a:rPr dirty="0"/>
              <a:t>https://www.researchgate.net/publication/350502286_Vehicle_Detection_from_Aerial_Images_Using_Deep_Learning_A_Comparative_Study/figures?lo=1</a:t>
            </a:r>
          </a:p>
        </p:txBody>
      </p:sp>
      <p:sp>
        <p:nvSpPr>
          <p:cNvPr id="328" name="Заголовок 1"/>
          <p:cNvSpPr txBox="1">
            <a:spLocks noGrp="1"/>
          </p:cNvSpPr>
          <p:nvPr>
            <p:ph type="title"/>
          </p:nvPr>
        </p:nvSpPr>
        <p:spPr>
          <a:xfrm>
            <a:off x="333285" y="305303"/>
            <a:ext cx="10944315" cy="917289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lang="en" sz="4800" b="1" dirty="0">
                <a:solidFill>
                  <a:schemeClr val="bg1"/>
                </a:solidFill>
              </a:rPr>
              <a:t>YOLO </a:t>
            </a:r>
            <a:r>
              <a:rPr lang="ru-RU" sz="4800" b="1" dirty="0" err="1">
                <a:solidFill>
                  <a:schemeClr val="bg1"/>
                </a:solidFill>
              </a:rPr>
              <a:t>V</a:t>
            </a:r>
            <a:r>
              <a:rPr lang="en-US" sz="4800" b="1" dirty="0">
                <a:solidFill>
                  <a:schemeClr val="bg1"/>
                </a:solidFill>
              </a:rPr>
              <a:t>3</a:t>
            </a:r>
            <a:endParaRPr sz="48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9" name="Объект 2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304256" y="1064212"/>
                <a:ext cx="11525341" cy="5142924"/>
              </a:xfrm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2200" dirty="0">
                    <a:solidFill>
                      <a:schemeClr val="bg1"/>
                    </a:solidFill>
                  </a:rPr>
                  <a:t>Замена  </a:t>
                </a:r>
                <a:r>
                  <a:rPr lang="en-US" sz="2200" dirty="0" err="1">
                    <a:solidFill>
                      <a:schemeClr val="bg1"/>
                    </a:solidFill>
                  </a:rPr>
                  <a:t>Multiliclass</a:t>
                </a:r>
                <a:r>
                  <a:rPr lang="en-US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на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en-US" sz="2200" dirty="0" err="1">
                    <a:solidFill>
                      <a:schemeClr val="bg1"/>
                    </a:solidFill>
                  </a:rPr>
                  <a:t>Multilabe</a:t>
                </a:r>
                <a:r>
                  <a:rPr lang="en-US" sz="2200" dirty="0">
                    <a:solidFill>
                      <a:schemeClr val="bg1"/>
                    </a:solidFill>
                  </a:rPr>
                  <a:t> </a:t>
                </a:r>
              </a:p>
              <a:p>
                <a:pPr marL="685800" lvl="1" indent="-228600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en-US" sz="2200" dirty="0">
                    <a:solidFill>
                      <a:schemeClr val="bg1"/>
                    </a:solidFill>
                  </a:rPr>
                  <a:t>YOLO V1,V2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использовали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en-US" sz="2200" dirty="0" err="1">
                    <a:solidFill>
                      <a:schemeClr val="bg1"/>
                    </a:solidFill>
                  </a:rPr>
                  <a:t>softmax</a:t>
                </a:r>
                <a:r>
                  <a:rPr lang="en-US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>
                    <a:solidFill>
                      <a:schemeClr val="bg1"/>
                    </a:solidFill>
                  </a:rPr>
                  <a:t>в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каждом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en-US" sz="2200" dirty="0" err="1">
                    <a:solidFill>
                      <a:schemeClr val="bg1"/>
                    </a:solidFill>
                  </a:rPr>
                  <a:t>BBox</a:t>
                </a:r>
                <a:r>
                  <a:rPr lang="en-US" sz="2200" dirty="0">
                    <a:solidFill>
                      <a:schemeClr val="bg1"/>
                    </a:solidFill>
                  </a:rPr>
                  <a:t> (multiclass).</a:t>
                </a:r>
              </a:p>
              <a:p>
                <a:pPr marL="685800" lvl="1" indent="-228600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2200" dirty="0" err="1">
                    <a:solidFill>
                      <a:schemeClr val="bg1"/>
                    </a:solidFill>
                  </a:rPr>
                  <a:t>Интуиция</a:t>
                </a:r>
                <a:r>
                  <a:rPr lang="ru-RU" sz="2200" dirty="0">
                    <a:solidFill>
                      <a:schemeClr val="bg1"/>
                    </a:solidFill>
                  </a:rPr>
                  <a:t> в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том</a:t>
                </a:r>
                <a:r>
                  <a:rPr lang="ru-RU" sz="2200" dirty="0">
                    <a:solidFill>
                      <a:schemeClr val="bg1"/>
                    </a:solidFill>
                  </a:rPr>
                  <a:t>,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что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часто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классы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могут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пересекаться</a:t>
                </a:r>
                <a:r>
                  <a:rPr lang="ru-RU" sz="2200" dirty="0">
                    <a:solidFill>
                      <a:schemeClr val="bg1"/>
                    </a:solidFill>
                  </a:rPr>
                  <a:t> (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подросток</a:t>
                </a:r>
                <a:r>
                  <a:rPr lang="ru-RU" sz="2200" dirty="0">
                    <a:solidFill>
                      <a:schemeClr val="bg1"/>
                    </a:solidFill>
                  </a:rPr>
                  <a:t> и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ребенок</a:t>
                </a:r>
                <a:r>
                  <a:rPr lang="ru-RU" sz="2200" dirty="0">
                    <a:solidFill>
                      <a:schemeClr val="bg1"/>
                    </a:solidFill>
                  </a:rPr>
                  <a:t>),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авторы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считают</a:t>
                </a:r>
                <a:r>
                  <a:rPr lang="ru-RU" sz="2200" dirty="0">
                    <a:solidFill>
                      <a:schemeClr val="bg1"/>
                    </a:solidFill>
                  </a:rPr>
                  <a:t>,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что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правильно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классифицировать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оба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этих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класса</a:t>
                </a:r>
                <a:r>
                  <a:rPr lang="ru-RU" sz="2200" dirty="0">
                    <a:solidFill>
                      <a:schemeClr val="bg1"/>
                    </a:solidFill>
                  </a:rPr>
                  <a:t>.</a:t>
                </a: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2200" dirty="0" err="1">
                    <a:solidFill>
                      <a:schemeClr val="bg1"/>
                    </a:solidFill>
                  </a:rPr>
                  <a:t>Вместо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решения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задачи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регрессии</a:t>
                </a:r>
                <a:r>
                  <a:rPr lang="ru-RU" sz="2200" dirty="0">
                    <a:solidFill>
                      <a:schemeClr val="bg1"/>
                    </a:solidFill>
                  </a:rPr>
                  <a:t> (</a:t>
                </a:r>
                <a:r>
                  <a:rPr lang="en-US" sz="2200" dirty="0">
                    <a:solidFill>
                      <a:schemeClr val="bg1"/>
                    </a:solidFill>
                  </a:rPr>
                  <a:t>SSE)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использована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взаимная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корреляция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для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каждого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класса</a:t>
                </a:r>
                <a:r>
                  <a:rPr lang="ru-RU" sz="2200" dirty="0">
                    <a:solidFill>
                      <a:schemeClr val="bg1"/>
                    </a:solidFill>
                  </a:rPr>
                  <a:t>.</a:t>
                </a: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Замена</a:t>
                </a:r>
                <a:r>
                  <a:rPr lang="ru-RU" sz="2200" dirty="0">
                    <a:solidFill>
                      <a:schemeClr val="bg1"/>
                    </a:solidFill>
                  </a:rPr>
                  <a:t>  </a:t>
                </a:r>
                <a:r>
                  <a:rPr lang="en-US" sz="2200" dirty="0">
                    <a:solidFill>
                      <a:schemeClr val="bg1"/>
                    </a:solidFill>
                  </a:rPr>
                  <a:t>confidence score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от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ru-RU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ar-AE" sz="22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ar-AE" sz="22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𝑂𝑏𝑗𝑒𝑐𝑡</m:t>
                        </m:r>
                      </m:e>
                    </m:d>
                    <m:r>
                      <a:rPr lang="ar-AE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⋅</m:t>
                    </m:r>
                    <m:r>
                      <a:rPr lang="ar-AE" sz="2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IOU</m:t>
                    </m:r>
                    <m:r>
                      <a:rPr lang="en-US" sz="2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i="1" dirty="0" err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200" i="1" dirty="0" err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200" i="1" dirty="0" err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𝑂𝑏𝑗𝑒𝑐𝑡</m:t>
                    </m:r>
                    <m:r>
                      <a:rPr lang="en-US" sz="2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ru-RU" sz="2200" dirty="0" err="1">
                    <a:solidFill>
                      <a:schemeClr val="bg1"/>
                    </a:solidFill>
                  </a:rPr>
                  <a:t>на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следующую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схему</a:t>
                </a:r>
                <a:r>
                  <a:rPr lang="ru-RU" sz="2200" dirty="0">
                    <a:solidFill>
                      <a:schemeClr val="bg1"/>
                    </a:solidFill>
                  </a:rPr>
                  <a:t>.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Если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анхор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имеет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максимальный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en-US" sz="2200" dirty="0">
                    <a:solidFill>
                      <a:schemeClr val="bg1"/>
                    </a:solidFill>
                  </a:rPr>
                  <a:t>IOU </a:t>
                </a:r>
                <a:r>
                  <a:rPr lang="ru-RU" sz="2200" dirty="0">
                    <a:solidFill>
                      <a:schemeClr val="bg1"/>
                    </a:solidFill>
                  </a:rPr>
                  <a:t>и </a:t>
                </a:r>
                <a:r>
                  <a:rPr lang="en-US" sz="2200" dirty="0">
                    <a:solidFill>
                      <a:schemeClr val="bg1"/>
                    </a:solidFill>
                  </a:rPr>
                  <a:t>IOU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больше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порога</a:t>
                </a:r>
                <a:r>
                  <a:rPr lang="ru-RU" sz="2200" dirty="0">
                    <a:solidFill>
                      <a:schemeClr val="bg1"/>
                    </a:solidFill>
                  </a:rPr>
                  <a:t>, </a:t>
                </a:r>
                <a:r>
                  <a:rPr lang="en-US" sz="2200" dirty="0">
                    <a:solidFill>
                      <a:schemeClr val="bg1"/>
                    </a:solidFill>
                  </a:rPr>
                  <a:t>confidence score = 1,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остальные</a:t>
                </a:r>
                <a:r>
                  <a:rPr lang="ru-RU" sz="2200" dirty="0">
                    <a:solidFill>
                      <a:schemeClr val="bg1"/>
                    </a:solidFill>
                  </a:rPr>
                  <a:t> 0. </a:t>
                </a:r>
              </a:p>
              <a:p>
                <a:pPr marL="685800" lvl="1" indent="-228600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2200" dirty="0" err="1">
                    <a:solidFill>
                      <a:schemeClr val="bg1"/>
                    </a:solidFill>
                  </a:rPr>
                  <a:t>Каждый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en-US" sz="2200" dirty="0">
                    <a:solidFill>
                      <a:schemeClr val="bg1"/>
                    </a:solidFill>
                  </a:rPr>
                  <a:t>ground truth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ассоциируется</a:t>
                </a:r>
                <a:r>
                  <a:rPr lang="ru-RU" sz="2200" dirty="0">
                    <a:solidFill>
                      <a:schemeClr val="bg1"/>
                    </a:solidFill>
                  </a:rPr>
                  <a:t> с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одним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анхором</a:t>
                </a:r>
                <a:r>
                  <a:rPr lang="ru-RU" sz="2200" dirty="0">
                    <a:solidFill>
                      <a:schemeClr val="bg1"/>
                    </a:solidFill>
                  </a:rPr>
                  <a:t>. </a:t>
                </a:r>
              </a:p>
              <a:p>
                <a:pPr marL="685800" lvl="1" indent="-228600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2200" dirty="0" err="1">
                    <a:solidFill>
                      <a:schemeClr val="bg1"/>
                    </a:solidFill>
                  </a:rPr>
                  <a:t>Если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анхор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не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назначен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объекту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это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не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приводит</a:t>
                </a:r>
                <a:r>
                  <a:rPr lang="ru-RU" sz="2200" dirty="0">
                    <a:solidFill>
                      <a:schemeClr val="bg1"/>
                    </a:solidFill>
                  </a:rPr>
                  <a:t> к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отмене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обучения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классификации</a:t>
                </a:r>
                <a:r>
                  <a:rPr lang="ru-RU" sz="2200" dirty="0">
                    <a:solidFill>
                      <a:schemeClr val="bg1"/>
                    </a:solidFill>
                  </a:rPr>
                  <a:t> и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локализации</a:t>
                </a:r>
                <a:r>
                  <a:rPr lang="ru-RU" sz="2200" dirty="0">
                    <a:solidFill>
                      <a:schemeClr val="bg1"/>
                    </a:solidFill>
                  </a:rPr>
                  <a:t>.</a:t>
                </a: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en-US" sz="2200" dirty="0">
                    <a:solidFill>
                      <a:schemeClr val="bg1"/>
                    </a:solidFill>
                  </a:rPr>
                  <a:t>Backbone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на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основе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en-US" sz="2200" dirty="0">
                    <a:solidFill>
                      <a:schemeClr val="bg1"/>
                    </a:solidFill>
                  </a:rPr>
                  <a:t>FPN</a:t>
                </a:r>
              </a:p>
              <a:p>
                <a:pPr marL="685800" lvl="1" indent="-228600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2200" dirty="0" err="1">
                    <a:solidFill>
                      <a:schemeClr val="bg1"/>
                    </a:solidFill>
                  </a:rPr>
                  <a:t>Предсказание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на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трех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масштабах</a:t>
                </a:r>
                <a:endParaRPr lang="ru-RU" sz="2200" dirty="0">
                  <a:solidFill>
                    <a:schemeClr val="bg1"/>
                  </a:solidFill>
                </a:endParaRPr>
              </a:p>
              <a:p>
                <a:pPr marL="1143000" lvl="2" indent="-228600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2200" dirty="0">
                    <a:solidFill>
                      <a:schemeClr val="bg1"/>
                    </a:solidFill>
                  </a:rPr>
                  <a:t>И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на</a:t>
                </a:r>
                <a:r>
                  <a:rPr lang="ru-RU" sz="2200" dirty="0">
                    <a:solidFill>
                      <a:schemeClr val="bg1"/>
                    </a:solidFill>
                  </a:rPr>
                  <a:t> 2-х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для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en-US" sz="2200" dirty="0">
                    <a:solidFill>
                      <a:schemeClr val="bg1"/>
                    </a:solidFill>
                  </a:rPr>
                  <a:t>yolo v3 tiny</a:t>
                </a: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2200" dirty="0">
                    <a:solidFill>
                      <a:schemeClr val="bg1"/>
                    </a:solidFill>
                  </a:rPr>
                  <a:t>.</a:t>
                </a:r>
                <a:endParaRPr sz="2200" dirty="0"/>
              </a:p>
            </p:txBody>
          </p:sp>
        </mc:Choice>
        <mc:Fallback xmlns="">
          <p:sp>
            <p:nvSpPr>
              <p:cNvPr id="329" name="Объект 2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04256" y="1064212"/>
                <a:ext cx="11525341" cy="5142924"/>
              </a:xfrm>
              <a:prstGeom prst="rect">
                <a:avLst/>
              </a:prstGeom>
              <a:blipFill>
                <a:blip r:embed="rId2"/>
                <a:stretch>
                  <a:fillRect l="-661" t="-988" b="-197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30" name="Picture 5" descr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3542" y="4465594"/>
            <a:ext cx="6975069" cy="2190609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674521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Прямоугольник 6"/>
          <p:cNvSpPr txBox="1"/>
          <p:nvPr/>
        </p:nvSpPr>
        <p:spPr>
          <a:xfrm>
            <a:off x="4554220" y="5177106"/>
            <a:ext cx="6004560" cy="6251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D9D9D9"/>
                </a:solidFill>
              </a:defRPr>
            </a:lvl1pPr>
          </a:lstStyle>
          <a:p>
            <a:r>
              <a:rPr dirty="0"/>
              <a:t>https://towardsdatascience.com/yolo-v3-explained-ff5b850390f</a:t>
            </a:r>
          </a:p>
        </p:txBody>
      </p:sp>
      <p:sp>
        <p:nvSpPr>
          <p:cNvPr id="312" name="Прямоугольник 4"/>
          <p:cNvSpPr txBox="1"/>
          <p:nvPr/>
        </p:nvSpPr>
        <p:spPr>
          <a:xfrm>
            <a:off x="6292027" y="5315606"/>
            <a:ext cx="4561171" cy="333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BFBFBF"/>
                </a:solidFill>
              </a:defRPr>
            </a:lvl1pPr>
          </a:lstStyle>
          <a:p>
            <a:r>
              <a:t>https://www.mdpi.com/1424-8220/19/15/3336</a:t>
            </a:r>
          </a:p>
        </p:txBody>
      </p:sp>
      <p:sp>
        <p:nvSpPr>
          <p:cNvPr id="313" name="Прямоугольник 3"/>
          <p:cNvSpPr txBox="1"/>
          <p:nvPr/>
        </p:nvSpPr>
        <p:spPr>
          <a:xfrm>
            <a:off x="5067798" y="5850477"/>
            <a:ext cx="6004560" cy="6251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BFBFBF"/>
                </a:solidFill>
              </a:defRPr>
            </a:lvl1pPr>
          </a:lstStyle>
          <a:p>
            <a:r>
              <a:t>https://towardsdatascience.com/review-yolov2-yolo9000-you-only-look-once-object-detection-7883d2b02a65</a:t>
            </a:r>
          </a:p>
        </p:txBody>
      </p:sp>
      <p:sp>
        <p:nvSpPr>
          <p:cNvPr id="314" name="Заголовок 1"/>
          <p:cNvSpPr txBox="1">
            <a:spLocks noGrp="1"/>
          </p:cNvSpPr>
          <p:nvPr>
            <p:ph type="title"/>
          </p:nvPr>
        </p:nvSpPr>
        <p:spPr>
          <a:xfrm>
            <a:off x="522514" y="305303"/>
            <a:ext cx="10755086" cy="904002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lang="en" sz="4800" b="1" dirty="0">
                <a:solidFill>
                  <a:schemeClr val="bg1"/>
                </a:solidFill>
              </a:rPr>
              <a:t>YOLO </a:t>
            </a:r>
            <a:r>
              <a:rPr lang="ru-RU" sz="4800" b="1" dirty="0" err="1">
                <a:solidFill>
                  <a:schemeClr val="bg1"/>
                </a:solidFill>
              </a:rPr>
              <a:t>V</a:t>
            </a:r>
            <a:r>
              <a:rPr lang="en-US" sz="4800" b="1" dirty="0">
                <a:solidFill>
                  <a:schemeClr val="bg1"/>
                </a:solidFill>
              </a:rPr>
              <a:t>2</a:t>
            </a:r>
            <a:endParaRPr sz="4800" b="1" dirty="0">
              <a:solidFill>
                <a:schemeClr val="bg1"/>
              </a:solidFill>
            </a:endParaRPr>
          </a:p>
        </p:txBody>
      </p:sp>
      <p:sp>
        <p:nvSpPr>
          <p:cNvPr id="315" name="Объект 2"/>
          <p:cNvSpPr txBox="1">
            <a:spLocks noGrp="1"/>
          </p:cNvSpPr>
          <p:nvPr>
            <p:ph type="body" idx="1"/>
          </p:nvPr>
        </p:nvSpPr>
        <p:spPr>
          <a:xfrm>
            <a:off x="207318" y="1092948"/>
            <a:ext cx="11670257" cy="5142924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just">
              <a:lnSpc>
                <a:spcPct val="100000"/>
              </a:lnSpc>
              <a:spcBef>
                <a:spcPts val="0"/>
              </a:spcBef>
              <a:defRPr sz="2000"/>
            </a:pPr>
            <a:r>
              <a:rPr sz="2200" dirty="0">
                <a:solidFill>
                  <a:schemeClr val="bg1"/>
                </a:solidFill>
              </a:rPr>
              <a:t>В RPN </a:t>
            </a:r>
            <a:r>
              <a:rPr sz="2200" dirty="0" err="1">
                <a:solidFill>
                  <a:schemeClr val="bg1"/>
                </a:solidFill>
              </a:rPr>
              <a:t>предлагается</a:t>
            </a:r>
            <a:r>
              <a:rPr sz="2200" dirty="0">
                <a:solidFill>
                  <a:schemeClr val="bg1"/>
                </a:solidFill>
              </a:rPr>
              <a:t> 5 </a:t>
            </a:r>
            <a:r>
              <a:rPr sz="2200" dirty="0" err="1">
                <a:solidFill>
                  <a:schemeClr val="bg1"/>
                </a:solidFill>
              </a:rPr>
              <a:t>анхоров</a:t>
            </a:r>
            <a:r>
              <a:rPr sz="2200" dirty="0">
                <a:solidFill>
                  <a:schemeClr val="bg1"/>
                </a:solidFill>
              </a:rPr>
              <a:t>, </a:t>
            </a:r>
            <a:r>
              <a:rPr sz="2200" dirty="0" err="1">
                <a:solidFill>
                  <a:schemeClr val="bg1"/>
                </a:solidFill>
              </a:rPr>
              <a:t>масштабы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lang="ru-RU" sz="2200" dirty="0">
                <a:solidFill>
                  <a:schemeClr val="bg1"/>
                </a:solidFill>
              </a:rPr>
              <a:t>и </a:t>
            </a:r>
            <a:r>
              <a:rPr lang="en-US" sz="2200" dirty="0">
                <a:solidFill>
                  <a:schemeClr val="bg1"/>
                </a:solidFill>
              </a:rPr>
              <a:t>aspect ratio </a:t>
            </a:r>
            <a:r>
              <a:rPr sz="2200" dirty="0" err="1">
                <a:solidFill>
                  <a:schemeClr val="bg1"/>
                </a:solidFill>
              </a:rPr>
              <a:t>выбраны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априорно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для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каждого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набора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данных</a:t>
            </a:r>
            <a:r>
              <a:rPr sz="2200" dirty="0">
                <a:solidFill>
                  <a:schemeClr val="bg1"/>
                </a:solidFill>
              </a:rPr>
              <a:t>.</a:t>
            </a:r>
            <a:endParaRPr lang="en-US" sz="2200" dirty="0">
              <a:solidFill>
                <a:schemeClr val="bg1"/>
              </a:solidFill>
            </a:endParaRPr>
          </a:p>
          <a:p>
            <a:pPr lvl="1" algn="just"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sz="2000" dirty="0">
                <a:solidFill>
                  <a:schemeClr val="bg1"/>
                </a:solidFill>
              </a:rPr>
              <a:t>Для выбора масштабов авторы использовании кластеризацию размеров регионов в наборе данных. </a:t>
            </a:r>
          </a:p>
          <a:p>
            <a:pPr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sz="2200" dirty="0">
                <a:solidFill>
                  <a:schemeClr val="bg1"/>
                </a:solidFill>
              </a:rPr>
              <a:t>Каждый </a:t>
            </a:r>
            <a:r>
              <a:rPr lang="ru-RU" sz="2200" dirty="0" err="1">
                <a:solidFill>
                  <a:schemeClr val="bg1"/>
                </a:solidFill>
              </a:rPr>
              <a:t>анхор</a:t>
            </a:r>
            <a:r>
              <a:rPr lang="ru-RU" sz="2200" dirty="0">
                <a:solidFill>
                  <a:schemeClr val="bg1"/>
                </a:solidFill>
              </a:rPr>
              <a:t> содержит предсказание 4 координат, </a:t>
            </a:r>
            <a:r>
              <a:rPr lang="ru-RU" sz="2200" dirty="0" err="1">
                <a:solidFill>
                  <a:schemeClr val="bg1"/>
                </a:solidFill>
              </a:rPr>
              <a:t>conf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ru-RU" sz="2200" dirty="0" err="1">
                <a:solidFill>
                  <a:schemeClr val="bg1"/>
                </a:solidFill>
              </a:rPr>
              <a:t>score</a:t>
            </a:r>
            <a:r>
              <a:rPr lang="ru-RU" sz="2200" dirty="0">
                <a:solidFill>
                  <a:schemeClr val="bg1"/>
                </a:solidFill>
              </a:rPr>
              <a:t> и все классы.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sz="2200" dirty="0" err="1">
                <a:solidFill>
                  <a:schemeClr val="bg1"/>
                </a:solidFill>
              </a:rPr>
              <a:t>Анхоры</a:t>
            </a:r>
            <a:r>
              <a:rPr lang="ru-RU" sz="2200" dirty="0">
                <a:solidFill>
                  <a:schemeClr val="bg1"/>
                </a:solidFill>
              </a:rPr>
              <a:t> проверяются для каждой точки. То есть всего  13 x 13 x 5 = 845 </a:t>
            </a:r>
            <a:r>
              <a:rPr lang="ru-RU" sz="2200" dirty="0" err="1">
                <a:solidFill>
                  <a:schemeClr val="bg1"/>
                </a:solidFill>
              </a:rPr>
              <a:t>boxes</a:t>
            </a:r>
            <a:r>
              <a:rPr lang="ru-RU" sz="2200" dirty="0">
                <a:solidFill>
                  <a:schemeClr val="bg1"/>
                </a:solidFill>
              </a:rPr>
              <a:t> и в каждом из них (4+1+K) классов.</a:t>
            </a:r>
          </a:p>
          <a:p>
            <a:pPr marL="685800" lvl="1" indent="-228600" algn="just">
              <a:lnSpc>
                <a:spcPct val="100000"/>
              </a:lnSpc>
              <a:spcBef>
                <a:spcPts val="0"/>
              </a:spcBef>
              <a:defRPr sz="2000"/>
            </a:pPr>
            <a:r>
              <a:rPr sz="2200" dirty="0" err="1">
                <a:solidFill>
                  <a:schemeClr val="bg1"/>
                </a:solidFill>
              </a:rPr>
              <a:t>Цель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кластеризации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была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определить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размеры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Bbox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при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которых</a:t>
            </a:r>
            <a:r>
              <a:rPr sz="2200" dirty="0">
                <a:solidFill>
                  <a:schemeClr val="bg1"/>
                </a:solidFill>
              </a:rPr>
              <a:t> IOU </a:t>
            </a:r>
            <a:r>
              <a:rPr sz="2200" dirty="0" err="1">
                <a:solidFill>
                  <a:schemeClr val="bg1"/>
                </a:solidFill>
              </a:rPr>
              <a:t>для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них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была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был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небольшой</a:t>
            </a:r>
            <a:r>
              <a:rPr sz="2200" dirty="0">
                <a:solidFill>
                  <a:schemeClr val="bg1"/>
                </a:solidFill>
              </a:rPr>
              <a:t> (</a:t>
            </a:r>
            <a:r>
              <a:rPr sz="2200" dirty="0" err="1">
                <a:solidFill>
                  <a:schemeClr val="bg1"/>
                </a:solidFill>
              </a:rPr>
              <a:t>использовалось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расстояние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Jaccard</a:t>
            </a:r>
            <a:r>
              <a:rPr sz="2200" dirty="0">
                <a:solidFill>
                  <a:schemeClr val="bg1"/>
                </a:solidFill>
              </a:rPr>
              <a:t>). </a:t>
            </a:r>
          </a:p>
        </p:txBody>
      </p:sp>
      <p:pic>
        <p:nvPicPr>
          <p:cNvPr id="316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8318" y="4881180"/>
            <a:ext cx="6258379" cy="213142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140955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Заголовок 1"/>
          <p:cNvSpPr txBox="1">
            <a:spLocks noGrp="1"/>
          </p:cNvSpPr>
          <p:nvPr>
            <p:ph type="title"/>
          </p:nvPr>
        </p:nvSpPr>
        <p:spPr>
          <a:xfrm>
            <a:off x="434566" y="365125"/>
            <a:ext cx="10919234" cy="1144850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sz="4800" b="1" dirty="0" err="1">
                <a:solidFill>
                  <a:schemeClr val="bg1"/>
                </a:solidFill>
              </a:rPr>
              <a:t>RetinaNet</a:t>
            </a:r>
            <a:endParaRPr sz="4800" b="1" dirty="0">
              <a:solidFill>
                <a:schemeClr val="bg1"/>
              </a:solidFill>
            </a:endParaRPr>
          </a:p>
        </p:txBody>
      </p:sp>
      <p:sp>
        <p:nvSpPr>
          <p:cNvPr id="238" name="Объект 2"/>
          <p:cNvSpPr txBox="1">
            <a:spLocks noGrp="1"/>
          </p:cNvSpPr>
          <p:nvPr>
            <p:ph type="body" idx="1"/>
          </p:nvPr>
        </p:nvSpPr>
        <p:spPr>
          <a:xfrm>
            <a:off x="222895" y="1349952"/>
            <a:ext cx="11221544" cy="5142923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just">
              <a:defRPr sz="2000"/>
            </a:pPr>
            <a:r>
              <a:rPr lang="ru-RU" sz="2200" dirty="0">
                <a:solidFill>
                  <a:schemeClr val="bg1"/>
                </a:solidFill>
              </a:rPr>
              <a:t>А</a:t>
            </a:r>
            <a:r>
              <a:rPr sz="2200" dirty="0" err="1">
                <a:solidFill>
                  <a:schemeClr val="bg1"/>
                </a:solidFill>
              </a:rPr>
              <a:t>рхитектура</a:t>
            </a:r>
            <a:r>
              <a:rPr lang="ru-RU" sz="2200" dirty="0">
                <a:solidFill>
                  <a:schemeClr val="bg1"/>
                </a:solidFill>
              </a:rPr>
              <a:t> </a:t>
            </a:r>
            <a:r>
              <a:rPr lang="en-US" sz="2200" dirty="0" err="1">
                <a:solidFill>
                  <a:schemeClr val="bg1"/>
                </a:solidFill>
              </a:rPr>
              <a:t>RetinaNet</a:t>
            </a:r>
            <a:r>
              <a:rPr sz="2200" dirty="0">
                <a:solidFill>
                  <a:schemeClr val="bg1"/>
                </a:solidFill>
              </a:rPr>
              <a:t> – </a:t>
            </a:r>
            <a:r>
              <a:rPr lang="ru-RU" sz="2200" dirty="0">
                <a:solidFill>
                  <a:schemeClr val="bg1"/>
                </a:solidFill>
              </a:rPr>
              <a:t>одноэтапная </a:t>
            </a:r>
            <a:r>
              <a:rPr sz="2200" dirty="0" err="1">
                <a:solidFill>
                  <a:schemeClr val="bg1"/>
                </a:solidFill>
              </a:rPr>
              <a:t>модификация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lang="ru-RU" sz="2200" dirty="0" smtClean="0">
                <a:solidFill>
                  <a:schemeClr val="bg1"/>
                </a:solidFill>
              </a:rPr>
              <a:t>архитектур на базе</a:t>
            </a:r>
            <a:r>
              <a:rPr sz="2200" dirty="0" smtClean="0">
                <a:solidFill>
                  <a:schemeClr val="bg1"/>
                </a:solidFill>
              </a:rPr>
              <a:t> </a:t>
            </a:r>
            <a:r>
              <a:rPr sz="2200" dirty="0">
                <a:solidFill>
                  <a:schemeClr val="bg1"/>
                </a:solidFill>
              </a:rPr>
              <a:t>FPN. </a:t>
            </a:r>
            <a:endParaRPr lang="ru-RU" sz="2200" dirty="0">
              <a:solidFill>
                <a:schemeClr val="bg1"/>
              </a:solidFill>
            </a:endParaRPr>
          </a:p>
          <a:p>
            <a:pPr algn="just">
              <a:defRPr sz="2000"/>
            </a:pPr>
            <a:r>
              <a:rPr sz="2200" dirty="0" err="1">
                <a:solidFill>
                  <a:schemeClr val="bg1"/>
                </a:solidFill>
              </a:rPr>
              <a:t>Сеть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использует</a:t>
            </a:r>
            <a:r>
              <a:rPr sz="2200" dirty="0">
                <a:solidFill>
                  <a:schemeClr val="bg1"/>
                </a:solidFill>
              </a:rPr>
              <a:t> FPN backbone и </a:t>
            </a:r>
            <a:r>
              <a:rPr sz="2200" dirty="0" smtClean="0">
                <a:solidFill>
                  <a:schemeClr val="bg1"/>
                </a:solidFill>
              </a:rPr>
              <a:t>д</a:t>
            </a:r>
            <a:r>
              <a:rPr lang="ru-RU" sz="2200" dirty="0" err="1" smtClean="0">
                <a:solidFill>
                  <a:schemeClr val="bg1"/>
                </a:solidFill>
              </a:rPr>
              <a:t>ва</a:t>
            </a:r>
            <a:r>
              <a:rPr lang="ru-RU" sz="2200" dirty="0" smtClean="0">
                <a:solidFill>
                  <a:schemeClr val="bg1"/>
                </a:solidFill>
              </a:rPr>
              <a:t> головных блока</a:t>
            </a:r>
            <a:r>
              <a:rPr sz="2200" dirty="0" smtClean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для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каждого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масштаба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признаков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lang="en-US" sz="2200" dirty="0">
                <a:solidFill>
                  <a:schemeClr val="bg1"/>
                </a:solidFill>
              </a:rPr>
              <a:t/>
            </a:r>
            <a:br>
              <a:rPr lang="en-US" sz="2200" dirty="0">
                <a:solidFill>
                  <a:schemeClr val="bg1"/>
                </a:solidFill>
              </a:rPr>
            </a:br>
            <a:r>
              <a:rPr sz="2200" dirty="0">
                <a:solidFill>
                  <a:schemeClr val="bg1"/>
                </a:solidFill>
              </a:rPr>
              <a:t>(</a:t>
            </a:r>
            <a:r>
              <a:rPr lang="ru-RU" sz="2200" dirty="0">
                <a:solidFill>
                  <a:schemeClr val="bg1"/>
                </a:solidFill>
              </a:rPr>
              <a:t>классификации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lang="en-US" sz="2200" dirty="0">
                <a:solidFill>
                  <a:schemeClr val="bg1"/>
                </a:solidFill>
              </a:rPr>
              <a:t>K </a:t>
            </a:r>
            <a:r>
              <a:rPr lang="ru-RU" sz="2200" dirty="0">
                <a:solidFill>
                  <a:schemeClr val="bg1"/>
                </a:solidFill>
              </a:rPr>
              <a:t>классов </a:t>
            </a:r>
            <a:r>
              <a:rPr sz="2200" dirty="0">
                <a:solidFill>
                  <a:schemeClr val="bg1"/>
                </a:solidFill>
              </a:rPr>
              <a:t>и </a:t>
            </a:r>
            <a:r>
              <a:rPr sz="2200" dirty="0" err="1">
                <a:solidFill>
                  <a:schemeClr val="bg1"/>
                </a:solidFill>
              </a:rPr>
              <a:t>регрессия</a:t>
            </a:r>
            <a:r>
              <a:rPr lang="en-US" sz="2200" dirty="0">
                <a:solidFill>
                  <a:schemeClr val="bg1"/>
                </a:solidFill>
              </a:rPr>
              <a:t> (</a:t>
            </a:r>
            <a:r>
              <a:rPr lang="en-US" sz="2200" dirty="0" err="1">
                <a:solidFill>
                  <a:schemeClr val="bg1"/>
                </a:solidFill>
              </a:rPr>
              <a:t>x,y,w,h</a:t>
            </a:r>
            <a:r>
              <a:rPr lang="en-US" sz="2200" dirty="0">
                <a:solidFill>
                  <a:schemeClr val="bg1"/>
                </a:solidFill>
              </a:rPr>
              <a:t>)</a:t>
            </a:r>
            <a:r>
              <a:rPr lang="ru-RU" sz="2200" dirty="0">
                <a:solidFill>
                  <a:schemeClr val="bg1"/>
                </a:solidFill>
              </a:rPr>
              <a:t> по </a:t>
            </a:r>
            <a:r>
              <a:rPr lang="en-US" sz="2200" dirty="0">
                <a:solidFill>
                  <a:schemeClr val="bg1"/>
                </a:solidFill>
              </a:rPr>
              <a:t>A </a:t>
            </a:r>
            <a:r>
              <a:rPr lang="ru-RU" sz="2200" dirty="0" err="1">
                <a:solidFill>
                  <a:schemeClr val="bg1"/>
                </a:solidFill>
              </a:rPr>
              <a:t>анхарам</a:t>
            </a:r>
            <a:r>
              <a:rPr sz="2200" dirty="0">
                <a:solidFill>
                  <a:schemeClr val="bg1"/>
                </a:solidFill>
              </a:rPr>
              <a:t>).</a:t>
            </a:r>
          </a:p>
          <a:p>
            <a:pPr marL="685800" lvl="1" indent="-228600" algn="just">
              <a:spcBef>
                <a:spcPts val="500"/>
              </a:spcBef>
              <a:defRPr sz="2000"/>
            </a:pPr>
            <a:r>
              <a:rPr lang="en-US" sz="2200" dirty="0">
                <a:solidFill>
                  <a:schemeClr val="bg1"/>
                </a:solidFill>
              </a:rPr>
              <a:t>Loss </a:t>
            </a:r>
            <a:r>
              <a:rPr lang="ru-RU" sz="2200" dirty="0">
                <a:solidFill>
                  <a:schemeClr val="bg1"/>
                </a:solidFill>
              </a:rPr>
              <a:t>классификации считается особым способом с дисбалансом в сторону сложно выделяемых объектов . </a:t>
            </a:r>
            <a:endParaRPr sz="2200" dirty="0">
              <a:solidFill>
                <a:schemeClr val="bg1"/>
              </a:solidFill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563" y="3263315"/>
            <a:ext cx="6666549" cy="345030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5" name="Прямоугольник 4"/>
          <p:cNvSpPr/>
          <p:nvPr/>
        </p:nvSpPr>
        <p:spPr>
          <a:xfrm>
            <a:off x="222895" y="1833205"/>
            <a:ext cx="11211379" cy="593802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Прямоугольник 6"/>
          <p:cNvSpPr txBox="1"/>
          <p:nvPr/>
        </p:nvSpPr>
        <p:spPr>
          <a:xfrm>
            <a:off x="1536852" y="5288509"/>
            <a:ext cx="6004561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D9D9D9"/>
                </a:solidFill>
              </a:defRPr>
            </a:lvl1pPr>
          </a:lstStyle>
          <a:p>
            <a:r>
              <a:rPr dirty="0">
                <a:solidFill>
                  <a:schemeClr val="bg1">
                    <a:lumMod val="95000"/>
                  </a:schemeClr>
                </a:solidFill>
              </a:rPr>
              <a:t>https://jonathan-hui.medium.com/real-time-object-detection-with-yolo-yolov2-28b1b93e2088</a:t>
            </a:r>
          </a:p>
        </p:txBody>
      </p:sp>
      <p:sp>
        <p:nvSpPr>
          <p:cNvPr id="297" name="Прямоугольник 4"/>
          <p:cNvSpPr txBox="1"/>
          <p:nvPr/>
        </p:nvSpPr>
        <p:spPr>
          <a:xfrm>
            <a:off x="6246760" y="5324659"/>
            <a:ext cx="4561171" cy="333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BFBFBF"/>
                </a:solidFill>
              </a:defRPr>
            </a:lvl1pPr>
          </a:lstStyle>
          <a:p>
            <a:r>
              <a:rPr dirty="0"/>
              <a:t>https://www.mdpi.com/1424-8220/19/15/3336</a:t>
            </a:r>
          </a:p>
        </p:txBody>
      </p:sp>
      <p:sp>
        <p:nvSpPr>
          <p:cNvPr id="298" name="Прямоугольник 3"/>
          <p:cNvSpPr txBox="1"/>
          <p:nvPr/>
        </p:nvSpPr>
        <p:spPr>
          <a:xfrm>
            <a:off x="1058261" y="5985578"/>
            <a:ext cx="6004561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BFBFBF"/>
                </a:solidFill>
              </a:defRPr>
            </a:lvl1pPr>
          </a:lstStyle>
          <a:p>
            <a:r>
              <a:rPr dirty="0">
                <a:solidFill>
                  <a:schemeClr val="bg1">
                    <a:lumMod val="95000"/>
                  </a:schemeClr>
                </a:solidFill>
              </a:rPr>
              <a:t>https://towardsdatascience.com/review-yolov2-yolo9000-you-only-look-once-object-detection-7883d2b02a65</a:t>
            </a:r>
          </a:p>
        </p:txBody>
      </p:sp>
      <p:sp>
        <p:nvSpPr>
          <p:cNvPr id="299" name="Заголовок 1"/>
          <p:cNvSpPr txBox="1">
            <a:spLocks noGrp="1"/>
          </p:cNvSpPr>
          <p:nvPr>
            <p:ph type="title"/>
          </p:nvPr>
        </p:nvSpPr>
        <p:spPr>
          <a:xfrm>
            <a:off x="351280" y="314356"/>
            <a:ext cx="10881053" cy="88589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lang="en" sz="4800" b="1" dirty="0">
                <a:solidFill>
                  <a:schemeClr val="bg1"/>
                </a:solidFill>
              </a:rPr>
              <a:t>YOLO </a:t>
            </a:r>
            <a:r>
              <a:rPr lang="ru-RU" sz="4800" b="1" dirty="0" err="1">
                <a:solidFill>
                  <a:schemeClr val="bg1"/>
                </a:solidFill>
              </a:rPr>
              <a:t>V</a:t>
            </a:r>
            <a:r>
              <a:rPr lang="en-US" sz="4800" b="1" dirty="0">
                <a:solidFill>
                  <a:schemeClr val="bg1"/>
                </a:solidFill>
              </a:rPr>
              <a:t>2</a:t>
            </a:r>
            <a:endParaRPr sz="4800" b="1" dirty="0">
              <a:solidFill>
                <a:schemeClr val="bg1"/>
              </a:solidFill>
            </a:endParaRPr>
          </a:p>
        </p:txBody>
      </p:sp>
      <p:sp>
        <p:nvSpPr>
          <p:cNvPr id="300" name="TextBox 5"/>
          <p:cNvSpPr txBox="1"/>
          <p:nvPr/>
        </p:nvSpPr>
        <p:spPr>
          <a:xfrm>
            <a:off x="6915889" y="6442321"/>
            <a:ext cx="1251048" cy="333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t>passthrough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1" name="Объект 2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90079" y="1200252"/>
                <a:ext cx="11876583" cy="4487694"/>
              </a:xfrm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dirty="0">
                    <a:solidFill>
                      <a:schemeClr val="bg1"/>
                    </a:solidFill>
                  </a:rPr>
                  <a:t>YOLOv2: модификация </a:t>
                </a:r>
                <a:r>
                  <a:rPr lang="en-US" dirty="0">
                    <a:solidFill>
                      <a:schemeClr val="bg1"/>
                    </a:solidFill>
                  </a:rPr>
                  <a:t>YOLO</a:t>
                </a:r>
                <a:r>
                  <a:rPr lang="ru-RU" dirty="0">
                    <a:solidFill>
                      <a:schemeClr val="bg1"/>
                    </a:solidFill>
                  </a:rPr>
                  <a:t> </a:t>
                </a:r>
                <a:endParaRPr lang="en-US" dirty="0">
                  <a:solidFill>
                    <a:schemeClr val="bg1"/>
                  </a:solidFill>
                </a:endParaRP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dirty="0">
                    <a:solidFill>
                      <a:schemeClr val="bg1"/>
                    </a:solidFill>
                  </a:rPr>
                  <a:t>Сеть обучена на изображениях 416 х 416.</a:t>
                </a:r>
                <a:endParaRPr lang="en-US" dirty="0">
                  <a:solidFill>
                    <a:schemeClr val="bg1"/>
                  </a:solidFill>
                </a:endParaRP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dirty="0">
                    <a:solidFill>
                      <a:schemeClr val="bg1"/>
                    </a:solidFill>
                  </a:rPr>
                  <a:t>При этом каждые 10 эпох сеть меняла масштаб изображений (многомасштабная аугментация).</a:t>
                </a: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dirty="0" err="1">
                    <a:solidFill>
                      <a:schemeClr val="bg1"/>
                    </a:solidFill>
                  </a:rPr>
                  <a:t>Выходные</a:t>
                </a:r>
                <a:r>
                  <a:rPr lang="ru-RU" dirty="0">
                    <a:solidFill>
                      <a:schemeClr val="bg1"/>
                    </a:solidFill>
                  </a:rPr>
                  <a:t> </a:t>
                </a:r>
                <a:r>
                  <a:rPr lang="ru-RU" dirty="0" err="1">
                    <a:solidFill>
                      <a:schemeClr val="bg1"/>
                    </a:solidFill>
                  </a:rPr>
                  <a:t>карты</a:t>
                </a:r>
                <a:r>
                  <a:rPr lang="ru-RU" dirty="0">
                    <a:solidFill>
                      <a:schemeClr val="bg1"/>
                    </a:solidFill>
                  </a:rPr>
                  <a:t> </a:t>
                </a:r>
                <a:r>
                  <a:rPr lang="ru-RU" dirty="0" err="1">
                    <a:solidFill>
                      <a:schemeClr val="bg1"/>
                    </a:solidFill>
                  </a:rPr>
                  <a:t>увеличены</a:t>
                </a:r>
                <a:r>
                  <a:rPr lang="ru-RU" dirty="0">
                    <a:solidFill>
                      <a:schemeClr val="bg1"/>
                    </a:solidFill>
                  </a:rPr>
                  <a:t> </a:t>
                </a:r>
                <a:r>
                  <a:rPr lang="ru-RU" dirty="0" err="1">
                    <a:solidFill>
                      <a:schemeClr val="bg1"/>
                    </a:solidFill>
                  </a:rPr>
                  <a:t>до</a:t>
                </a:r>
                <a:r>
                  <a:rPr lang="ru-RU" dirty="0">
                    <a:solidFill>
                      <a:schemeClr val="bg1"/>
                    </a:solidFill>
                  </a:rPr>
                  <a:t> </a:t>
                </a:r>
                <a:r>
                  <a:rPr lang="ru-RU" dirty="0" err="1">
                    <a:solidFill>
                      <a:schemeClr val="bg1"/>
                    </a:solidFill>
                  </a:rPr>
                  <a:t>размера</a:t>
                </a:r>
                <a:r>
                  <a:rPr lang="ru-RU" dirty="0">
                    <a:solidFill>
                      <a:schemeClr val="bg1"/>
                    </a:solidFill>
                  </a:rPr>
                  <a:t> 13х13.</a:t>
                </a: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dirty="0" err="1">
                    <a:solidFill>
                      <a:schemeClr val="bg1"/>
                    </a:solidFill>
                  </a:rPr>
                  <a:t>Полносвязные</a:t>
                </a:r>
                <a:r>
                  <a:rPr lang="ru-RU" dirty="0">
                    <a:solidFill>
                      <a:schemeClr val="bg1"/>
                    </a:solidFill>
                  </a:rPr>
                  <a:t> </a:t>
                </a:r>
                <a:r>
                  <a:rPr lang="ru-RU" dirty="0" err="1">
                    <a:solidFill>
                      <a:schemeClr val="bg1"/>
                    </a:solidFill>
                  </a:rPr>
                  <a:t>слои</a:t>
                </a:r>
                <a:r>
                  <a:rPr lang="ru-RU" dirty="0">
                    <a:solidFill>
                      <a:schemeClr val="bg1"/>
                    </a:solidFill>
                  </a:rPr>
                  <a:t> </a:t>
                </a:r>
                <a:r>
                  <a:rPr lang="ru-RU" dirty="0" err="1">
                    <a:solidFill>
                      <a:schemeClr val="bg1"/>
                    </a:solidFill>
                  </a:rPr>
                  <a:t>заменены</a:t>
                </a:r>
                <a:r>
                  <a:rPr lang="ru-RU" dirty="0">
                    <a:solidFill>
                      <a:schemeClr val="bg1"/>
                    </a:solidFill>
                  </a:rPr>
                  <a:t> </a:t>
                </a:r>
                <a:r>
                  <a:rPr lang="ru-RU" dirty="0" err="1">
                    <a:solidFill>
                      <a:schemeClr val="bg1"/>
                    </a:solidFill>
                  </a:rPr>
                  <a:t>на</a:t>
                </a:r>
                <a:r>
                  <a:rPr lang="ru-RU" dirty="0">
                    <a:solidFill>
                      <a:schemeClr val="bg1"/>
                    </a:solidFill>
                  </a:rPr>
                  <a:t> RPN.</a:t>
                </a:r>
              </a:p>
              <a:p>
                <a:pPr marL="685800" lvl="1" indent="-228600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dirty="0" err="1">
                    <a:solidFill>
                      <a:schemeClr val="bg1"/>
                    </a:solidFill>
                  </a:rPr>
                  <a:t>Каждый</a:t>
                </a:r>
                <a:r>
                  <a:rPr lang="ru-RU" dirty="0">
                    <a:solidFill>
                      <a:schemeClr val="bg1"/>
                    </a:solidFill>
                  </a:rPr>
                  <a:t> </a:t>
                </a:r>
                <a:r>
                  <a:rPr lang="ru-RU" dirty="0" err="1">
                    <a:solidFill>
                      <a:schemeClr val="bg1"/>
                    </a:solidFill>
                  </a:rPr>
                  <a:t>анхор</a:t>
                </a:r>
                <a:r>
                  <a:rPr lang="ru-RU" dirty="0">
                    <a:solidFill>
                      <a:schemeClr val="bg1"/>
                    </a:solidFill>
                  </a:rPr>
                  <a:t> </a:t>
                </a:r>
                <a:r>
                  <a:rPr lang="ru-RU" dirty="0" err="1">
                    <a:solidFill>
                      <a:schemeClr val="bg1"/>
                    </a:solidFill>
                  </a:rPr>
                  <a:t>предсказывает</a:t>
                </a:r>
                <a:r>
                  <a:rPr lang="ru-RU" dirty="0">
                    <a:solidFill>
                      <a:schemeClr val="bg1"/>
                    </a:solidFill>
                  </a:rPr>
                  <a:t> </a:t>
                </a:r>
                <a:r>
                  <a:rPr lang="ru-RU" dirty="0" err="1">
                    <a:solidFill>
                      <a:schemeClr val="bg1"/>
                    </a:solidFill>
                  </a:rPr>
                  <a:t>свой</a:t>
                </a:r>
                <a:r>
                  <a:rPr lang="ru-RU" dirty="0">
                    <a:solidFill>
                      <a:schemeClr val="bg1"/>
                    </a:solidFill>
                  </a:rPr>
                  <a:t> confidence score</a:t>
                </a: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dirty="0">
                    <a:solidFill>
                      <a:schemeClr val="bg1"/>
                    </a:solidFill>
                  </a:rPr>
                  <a:t>Перед формированием итогового слоя объединяются карты признаков с двух слоев.</a:t>
                </a:r>
              </a:p>
              <a:p>
                <a:pPr marL="685800" lvl="1" indent="-228600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dirty="0">
                    <a:solidFill>
                      <a:schemeClr val="bg1"/>
                    </a:solidFill>
                  </a:rPr>
                  <a:t>Понижение размерности методом </a:t>
                </a:r>
                <a:r>
                  <a:rPr lang="ru-RU" dirty="0" err="1">
                    <a:solidFill>
                      <a:schemeClr val="bg1"/>
                    </a:solidFill>
                  </a:rPr>
                  <a:t>pass</a:t>
                </a:r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:r>
                  <a:rPr lang="ru-RU" dirty="0" err="1">
                    <a:solidFill>
                      <a:schemeClr val="bg1"/>
                    </a:solidFill>
                  </a:rPr>
                  <a:t>through</a:t>
                </a:r>
                <a:r>
                  <a:rPr lang="ru-RU" dirty="0">
                    <a:solidFill>
                      <a:schemeClr val="bg1"/>
                    </a:solidFill>
                  </a:rPr>
                  <a:t>.  -</a:t>
                </a:r>
                <a:br>
                  <a:rPr lang="ru-RU" dirty="0">
                    <a:solidFill>
                      <a:schemeClr val="bg1"/>
                    </a:solidFill>
                  </a:rPr>
                </a:br>
                <a:r>
                  <a:rPr lang="ru-RU" dirty="0">
                    <a:solidFill>
                      <a:schemeClr val="bg1"/>
                    </a:solidFill>
                  </a:rPr>
                  <a:t> reshapes </a:t>
                </a:r>
                <a14:m>
                  <m:oMath xmlns:m="http://schemas.openxmlformats.org/officeDocument/2006/math">
                    <m:r>
                      <a:rPr lang="ru-RU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26</m:t>
                    </m:r>
                    <m:r>
                      <a:rPr lang="ru-RU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× </m:t>
                    </m:r>
                    <m:r>
                      <a:rPr lang="ru-RU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26</m:t>
                    </m:r>
                    <m:r>
                      <a:rPr lang="ru-RU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× </m:t>
                    </m:r>
                    <m:r>
                      <a:rPr lang="ru-RU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512</m:t>
                    </m:r>
                    <m:r>
                      <a:rPr lang="ru-RU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→ </m:t>
                    </m:r>
                    <m:r>
                      <a:rPr lang="ru-RU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13</m:t>
                    </m:r>
                    <m:r>
                      <a:rPr lang="ru-RU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× </m:t>
                    </m:r>
                    <m:r>
                      <a:rPr lang="ru-RU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13</m:t>
                    </m:r>
                    <m:r>
                      <a:rPr lang="ru-RU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× </m:t>
                    </m:r>
                    <m:r>
                      <a:rPr lang="ru-RU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2048</m:t>
                    </m:r>
                  </m:oMath>
                </a14:m>
                <a:endParaRPr lang="ru-RU" dirty="0">
                  <a:solidFill>
                    <a:schemeClr val="bg1"/>
                  </a:solidFill>
                </a:endParaRPr>
              </a:p>
              <a:p>
                <a:pPr marL="1143000" lvl="2" indent="-228600">
                  <a:lnSpc>
                    <a:spcPct val="100000"/>
                  </a:lnSpc>
                  <a:spcBef>
                    <a:spcPts val="0"/>
                  </a:spcBef>
                  <a:defRPr sz="1800"/>
                </a:pPr>
                <a:r>
                  <a:rPr lang="ru-RU" dirty="0">
                    <a:solidFill>
                      <a:schemeClr val="bg1"/>
                    </a:solidFill>
                  </a:rPr>
                  <a:t>После можно использовать свертку 1х1 для корректировки размерности.</a:t>
                </a:r>
              </a:p>
              <a:p>
                <a:pPr marL="1143000" lvl="2" indent="-228600">
                  <a:lnSpc>
                    <a:spcPct val="100000"/>
                  </a:lnSpc>
                  <a:spcBef>
                    <a:spcPts val="0"/>
                  </a:spcBef>
                  <a:defRPr sz="1800"/>
                </a:pPr>
                <a:r>
                  <a:rPr lang="ru-RU" dirty="0">
                    <a:solidFill>
                      <a:schemeClr val="bg1"/>
                    </a:solidFill>
                  </a:rPr>
                  <a:t>Затем идет как бы </a:t>
                </a:r>
                <a:r>
                  <a:rPr lang="en-US" dirty="0">
                    <a:solidFill>
                      <a:schemeClr val="bg1"/>
                    </a:solidFill>
                  </a:rPr>
                  <a:t>RPN</a:t>
                </a:r>
                <a:endParaRPr lang="ru-RU" dirty="0">
                  <a:solidFill>
                    <a:schemeClr val="bg1"/>
                  </a:solidFill>
                </a:endParaRP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dirty="0">
                    <a:solidFill>
                      <a:schemeClr val="bg1"/>
                    </a:solidFill>
                  </a:rPr>
                  <a:t>Предсказание смещение </a:t>
                </a:r>
                <a:r>
                  <a:rPr lang="ru-RU" dirty="0" err="1">
                    <a:solidFill>
                      <a:schemeClr val="bg1"/>
                    </a:solidFill>
                  </a:rPr>
                  <a:t>Bbox</a:t>
                </a:r>
                <a:r>
                  <a:rPr lang="ru-RU" dirty="0">
                    <a:solidFill>
                      <a:schemeClr val="bg1"/>
                    </a:solidFill>
                  </a:rPr>
                  <a:t> через оценку их размеров, позволило лучше обучаться на ранних эпохах.</a:t>
                </a:r>
              </a:p>
              <a:p>
                <a:pPr marL="685800" lvl="2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dirty="0">
                    <a:solidFill>
                      <a:schemeClr val="bg1"/>
                    </a:solidFill>
                  </a:rPr>
                  <a:t>Было установлено, что YOLO V1 плохо </a:t>
                </a:r>
                <a:r>
                  <a:rPr lang="ru-RU" dirty="0" err="1">
                    <a:solidFill>
                      <a:schemeClr val="bg1"/>
                    </a:solidFill>
                  </a:rPr>
                  <a:t>локализиует</a:t>
                </a:r>
                <a:r>
                  <a:rPr lang="ru-RU" dirty="0">
                    <a:solidFill>
                      <a:schemeClr val="bg1"/>
                    </a:solidFill>
                  </a:rPr>
                  <a:t> </a:t>
                </a:r>
                <a:r>
                  <a:rPr lang="ru-RU" dirty="0" err="1">
                    <a:solidFill>
                      <a:schemeClr val="bg1"/>
                    </a:solidFill>
                  </a:rPr>
                  <a:t>объеткы</a:t>
                </a:r>
                <a:r>
                  <a:rPr lang="ru-RU" dirty="0">
                    <a:solidFill>
                      <a:schemeClr val="bg1"/>
                    </a:solidFill>
                  </a:rPr>
                  <a:t>. </a:t>
                </a:r>
              </a:p>
              <a:p>
                <a:pPr marL="1143000" lvl="2" indent="-228600">
                  <a:lnSpc>
                    <a:spcPct val="100000"/>
                  </a:lnSpc>
                  <a:spcBef>
                    <a:spcPts val="0"/>
                  </a:spcBef>
                  <a:defRPr sz="1800"/>
                </a:pPr>
                <a:r>
                  <a:rPr lang="ru-RU" dirty="0">
                    <a:solidFill>
                      <a:schemeClr val="bg1"/>
                    </a:solidFill>
                  </a:rPr>
                  <a:t>За счет нечетного числа клеток центр объекта по умолчанию считается не внутри клетки, а между ними. </a:t>
                </a:r>
                <a:endParaRPr dirty="0"/>
              </a:p>
            </p:txBody>
          </p:sp>
        </mc:Choice>
        <mc:Fallback xmlns="">
          <p:sp>
            <p:nvSpPr>
              <p:cNvPr id="301" name="Объект 2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90079" y="1200252"/>
                <a:ext cx="11876583" cy="4487694"/>
              </a:xfrm>
              <a:prstGeom prst="rect">
                <a:avLst/>
              </a:prstGeom>
              <a:blipFill>
                <a:blip r:embed="rId2"/>
                <a:stretch>
                  <a:fillRect l="-462" t="-81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5"/>
          <p:cNvSpPr txBox="1"/>
          <p:nvPr/>
        </p:nvSpPr>
        <p:spPr>
          <a:xfrm>
            <a:off x="9375259" y="5554583"/>
            <a:ext cx="485067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rPr lang="en-US" dirty="0"/>
              <a:t>RPN</a:t>
            </a:r>
            <a:endParaRPr dirty="0"/>
          </a:p>
        </p:txBody>
      </p:sp>
      <p:sp>
        <p:nvSpPr>
          <p:cNvPr id="10" name="TextBox 5"/>
          <p:cNvSpPr txBox="1"/>
          <p:nvPr/>
        </p:nvSpPr>
        <p:spPr>
          <a:xfrm>
            <a:off x="9232160" y="6565753"/>
            <a:ext cx="2370199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rPr lang="ru-RU" dirty="0"/>
              <a:t>В место </a:t>
            </a:r>
            <a:r>
              <a:rPr lang="ru-RU" dirty="0" err="1"/>
              <a:t>полносвязного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71363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Прямоугольник 4"/>
          <p:cNvSpPr txBox="1"/>
          <p:nvPr/>
        </p:nvSpPr>
        <p:spPr>
          <a:xfrm>
            <a:off x="6292027" y="5315606"/>
            <a:ext cx="4561171" cy="333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BFBFBF"/>
                </a:solidFill>
              </a:defRPr>
            </a:lvl1pPr>
          </a:lstStyle>
          <a:p>
            <a:r>
              <a:t>https://www.mdpi.com/1424-8220/19/15/3336</a:t>
            </a:r>
          </a:p>
        </p:txBody>
      </p:sp>
      <p:sp>
        <p:nvSpPr>
          <p:cNvPr id="305" name="Прямоугольник 3"/>
          <p:cNvSpPr txBox="1"/>
          <p:nvPr/>
        </p:nvSpPr>
        <p:spPr>
          <a:xfrm>
            <a:off x="1094003" y="5745655"/>
            <a:ext cx="6004561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BFBFBF"/>
                </a:solidFill>
              </a:defRPr>
            </a:lvl1pPr>
          </a:lstStyle>
          <a:p>
            <a:r>
              <a:rPr dirty="0">
                <a:solidFill>
                  <a:schemeClr val="bg1">
                    <a:lumMod val="95000"/>
                  </a:schemeClr>
                </a:solidFill>
              </a:rPr>
              <a:t>https://towardsdatascience.com/review-yolov2-yolo9000-you-only-look-once-object-detection-7883d2b02a65</a:t>
            </a:r>
          </a:p>
        </p:txBody>
      </p:sp>
      <p:sp>
        <p:nvSpPr>
          <p:cNvPr id="306" name="Заголовок 1"/>
          <p:cNvSpPr txBox="1">
            <a:spLocks noGrp="1"/>
          </p:cNvSpPr>
          <p:nvPr>
            <p:ph type="title"/>
          </p:nvPr>
        </p:nvSpPr>
        <p:spPr>
          <a:xfrm>
            <a:off x="761999" y="305303"/>
            <a:ext cx="10762343" cy="104452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sz="4800" b="1" dirty="0" err="1">
                <a:solidFill>
                  <a:schemeClr val="bg1"/>
                </a:solidFill>
              </a:rPr>
              <a:t>Семейство</a:t>
            </a:r>
            <a:r>
              <a:rPr sz="4800" b="1" dirty="0">
                <a:solidFill>
                  <a:schemeClr val="bg1"/>
                </a:solidFill>
              </a:rPr>
              <a:t> YOLO V2 (You Look Only Once)</a:t>
            </a:r>
          </a:p>
        </p:txBody>
      </p:sp>
      <p:sp>
        <p:nvSpPr>
          <p:cNvPr id="307" name="Объект 2"/>
          <p:cNvSpPr txBox="1">
            <a:spLocks noGrp="1"/>
          </p:cNvSpPr>
          <p:nvPr>
            <p:ph type="body" idx="1"/>
          </p:nvPr>
        </p:nvSpPr>
        <p:spPr>
          <a:xfrm>
            <a:off x="220007" y="1127601"/>
            <a:ext cx="10881053" cy="5142924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  <a:defRPr sz="2000"/>
            </a:pPr>
            <a:r>
              <a:rPr dirty="0">
                <a:solidFill>
                  <a:schemeClr val="bg1"/>
                </a:solidFill>
              </a:rPr>
              <a:t>YOLO9000 </a:t>
            </a:r>
            <a:r>
              <a:rPr dirty="0" err="1">
                <a:solidFill>
                  <a:schemeClr val="bg1"/>
                </a:solidFill>
              </a:rPr>
              <a:t>использован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прием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перегруппировок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меток</a:t>
            </a:r>
            <a:r>
              <a:rPr dirty="0">
                <a:solidFill>
                  <a:schemeClr val="bg1"/>
                </a:solidFill>
              </a:rPr>
              <a:t> в </a:t>
            </a:r>
            <a:r>
              <a:rPr dirty="0" err="1">
                <a:solidFill>
                  <a:schemeClr val="bg1"/>
                </a:solidFill>
              </a:rPr>
              <a:t>виде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графа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для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того</a:t>
            </a:r>
            <a:r>
              <a:rPr dirty="0">
                <a:solidFill>
                  <a:schemeClr val="bg1"/>
                </a:solidFill>
              </a:rPr>
              <a:t>, </a:t>
            </a:r>
            <a:r>
              <a:rPr dirty="0" err="1">
                <a:solidFill>
                  <a:schemeClr val="bg1"/>
                </a:solidFill>
              </a:rPr>
              <a:t>чтобы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обучить</a:t>
            </a:r>
            <a:r>
              <a:rPr dirty="0">
                <a:solidFill>
                  <a:schemeClr val="bg1"/>
                </a:solidFill>
              </a:rPr>
              <a:t> YOLO2 </a:t>
            </a:r>
            <a:r>
              <a:rPr dirty="0" err="1">
                <a:solidFill>
                  <a:schemeClr val="bg1"/>
                </a:solidFill>
              </a:rPr>
              <a:t>на</a:t>
            </a:r>
            <a:r>
              <a:rPr dirty="0">
                <a:solidFill>
                  <a:schemeClr val="bg1"/>
                </a:solidFill>
              </a:rPr>
              <a:t> 9000 </a:t>
            </a:r>
            <a:r>
              <a:rPr dirty="0" err="1">
                <a:solidFill>
                  <a:schemeClr val="bg1"/>
                </a:solidFill>
              </a:rPr>
              <a:t>классов</a:t>
            </a:r>
            <a:r>
              <a:rPr dirty="0">
                <a:solidFill>
                  <a:schemeClr val="bg1"/>
                </a:solidFill>
              </a:rPr>
              <a:t>. </a:t>
            </a:r>
          </a:p>
          <a:p>
            <a:pPr marL="685800" lvl="1" indent="-228600">
              <a:lnSpc>
                <a:spcPct val="100000"/>
              </a:lnSpc>
              <a:spcBef>
                <a:spcPts val="0"/>
              </a:spcBef>
              <a:defRPr sz="2000"/>
            </a:pPr>
            <a:r>
              <a:rPr dirty="0" err="1">
                <a:solidFill>
                  <a:schemeClr val="bg1"/>
                </a:solidFill>
              </a:rPr>
              <a:t>Это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сделано</a:t>
            </a:r>
            <a:r>
              <a:rPr dirty="0">
                <a:solidFill>
                  <a:schemeClr val="bg1"/>
                </a:solidFill>
              </a:rPr>
              <a:t> в </a:t>
            </a:r>
            <a:r>
              <a:rPr dirty="0" err="1">
                <a:solidFill>
                  <a:schemeClr val="bg1"/>
                </a:solidFill>
              </a:rPr>
              <a:t>предположении</a:t>
            </a:r>
            <a:r>
              <a:rPr dirty="0">
                <a:solidFill>
                  <a:schemeClr val="bg1"/>
                </a:solidFill>
              </a:rPr>
              <a:t>, </a:t>
            </a:r>
            <a:r>
              <a:rPr dirty="0" err="1">
                <a:solidFill>
                  <a:schemeClr val="bg1"/>
                </a:solidFill>
              </a:rPr>
              <a:t>что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часть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классов</a:t>
            </a:r>
            <a:r>
              <a:rPr dirty="0">
                <a:solidFill>
                  <a:schemeClr val="bg1"/>
                </a:solidFill>
              </a:rPr>
              <a:t> в </a:t>
            </a:r>
            <a:r>
              <a:rPr dirty="0" err="1">
                <a:solidFill>
                  <a:schemeClr val="bg1"/>
                </a:solidFill>
              </a:rPr>
              <a:t>больших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наборах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данных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взаимосвязаны</a:t>
            </a:r>
            <a:r>
              <a:rPr dirty="0">
                <a:solidFill>
                  <a:schemeClr val="bg1"/>
                </a:solidFill>
              </a:rPr>
              <a:t> (</a:t>
            </a:r>
            <a:r>
              <a:rPr dirty="0" err="1">
                <a:solidFill>
                  <a:schemeClr val="bg1"/>
                </a:solidFill>
              </a:rPr>
              <a:t>например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собака</a:t>
            </a:r>
            <a:r>
              <a:rPr dirty="0">
                <a:solidFill>
                  <a:schemeClr val="bg1"/>
                </a:solidFill>
              </a:rPr>
              <a:t> и </a:t>
            </a:r>
            <a:r>
              <a:rPr dirty="0" err="1">
                <a:solidFill>
                  <a:schemeClr val="bg1"/>
                </a:solidFill>
              </a:rPr>
              <a:t>конкретная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порода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собаки</a:t>
            </a:r>
            <a:r>
              <a:rPr dirty="0">
                <a:solidFill>
                  <a:schemeClr val="bg1"/>
                </a:solidFill>
              </a:rPr>
              <a:t>). </a:t>
            </a:r>
            <a:endParaRPr sz="2400" dirty="0">
              <a:solidFill>
                <a:schemeClr val="bg1"/>
              </a:solidFill>
            </a:endParaRPr>
          </a:p>
          <a:p>
            <a:pPr marL="685800" lvl="1" indent="-228600">
              <a:lnSpc>
                <a:spcPct val="100000"/>
              </a:lnSpc>
              <a:spcBef>
                <a:spcPts val="0"/>
              </a:spcBef>
              <a:defRPr sz="2000"/>
            </a:pPr>
            <a:r>
              <a:rPr dirty="0" err="1">
                <a:solidFill>
                  <a:schemeClr val="bg1"/>
                </a:solidFill>
              </a:rPr>
              <a:t>Таким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образом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сеть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уточняет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прогнозы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исключая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классы</a:t>
            </a:r>
            <a:r>
              <a:rPr dirty="0">
                <a:solidFill>
                  <a:schemeClr val="bg1"/>
                </a:solidFill>
              </a:rPr>
              <a:t>, </a:t>
            </a:r>
            <a:r>
              <a:rPr dirty="0" err="1">
                <a:solidFill>
                  <a:schemeClr val="bg1"/>
                </a:solidFill>
              </a:rPr>
              <a:t>которые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не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попадают</a:t>
            </a:r>
            <a:r>
              <a:rPr dirty="0">
                <a:solidFill>
                  <a:schemeClr val="bg1"/>
                </a:solidFill>
              </a:rPr>
              <a:t> в </a:t>
            </a:r>
            <a:r>
              <a:rPr dirty="0" err="1">
                <a:solidFill>
                  <a:schemeClr val="bg1"/>
                </a:solidFill>
              </a:rPr>
              <a:t>одно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множество</a:t>
            </a:r>
            <a:r>
              <a:rPr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308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3291" y="3710699"/>
            <a:ext cx="5951983" cy="2773165"/>
          </a:xfrm>
          <a:prstGeom prst="rect">
            <a:avLst/>
          </a:prstGeom>
          <a:ln w="12700">
            <a:miter lim="400000"/>
          </a:ln>
        </p:spPr>
      </p:pic>
      <p:pic>
        <p:nvPicPr>
          <p:cNvPr id="309" name="Рисунок 6" descr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407" y="3064630"/>
            <a:ext cx="4877534" cy="270668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9629" y="2078625"/>
            <a:ext cx="6520826" cy="4327035"/>
          </a:xfrm>
          <a:prstGeom prst="rect">
            <a:avLst/>
          </a:prstGeom>
          <a:ln w="12700">
            <a:miter lim="400000"/>
          </a:ln>
        </p:spPr>
      </p:pic>
      <p:sp>
        <p:nvSpPr>
          <p:cNvPr id="318" name="Прямоугольник 4"/>
          <p:cNvSpPr txBox="1"/>
          <p:nvPr/>
        </p:nvSpPr>
        <p:spPr>
          <a:xfrm>
            <a:off x="6190427" y="5243034"/>
            <a:ext cx="4597795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BFBFBF"/>
                </a:solidFill>
              </a:defRPr>
            </a:lvl1pPr>
          </a:lstStyle>
          <a:p>
            <a:r>
              <a:rPr>
                <a:solidFill>
                  <a:schemeClr val="bg1"/>
                </a:solidFill>
              </a:rPr>
              <a:t>https://www.mdpi.com/1424-8220/19/15/3336</a:t>
            </a:r>
          </a:p>
        </p:txBody>
      </p:sp>
      <p:sp>
        <p:nvSpPr>
          <p:cNvPr id="319" name="Прямоугольник 3"/>
          <p:cNvSpPr txBox="1"/>
          <p:nvPr/>
        </p:nvSpPr>
        <p:spPr>
          <a:xfrm>
            <a:off x="992403" y="5673083"/>
            <a:ext cx="6004561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BFBFBF"/>
                </a:solidFill>
              </a:defRPr>
            </a:lvl1pPr>
          </a:lstStyle>
          <a:p>
            <a:r>
              <a:rPr>
                <a:solidFill>
                  <a:schemeClr val="bg1"/>
                </a:solidFill>
              </a:rPr>
              <a:t>https://towardsdatascience.com/review-yolov2-yolo9000-you-only-look-once-object-detection-7883d2b02a65</a:t>
            </a:r>
          </a:p>
        </p:txBody>
      </p:sp>
      <p:sp>
        <p:nvSpPr>
          <p:cNvPr id="320" name="Заголовок 1"/>
          <p:cNvSpPr txBox="1">
            <a:spLocks noGrp="1"/>
          </p:cNvSpPr>
          <p:nvPr>
            <p:ph type="title"/>
          </p:nvPr>
        </p:nvSpPr>
        <p:spPr>
          <a:xfrm>
            <a:off x="356262" y="316045"/>
            <a:ext cx="10881053" cy="1160640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lang="en" sz="4800" b="1" dirty="0">
                <a:solidFill>
                  <a:schemeClr val="bg1"/>
                </a:solidFill>
              </a:rPr>
              <a:t>YOLO </a:t>
            </a:r>
            <a:r>
              <a:rPr lang="ru-RU" sz="4800" b="1" dirty="0" err="1">
                <a:solidFill>
                  <a:schemeClr val="bg1"/>
                </a:solidFill>
              </a:rPr>
              <a:t>V</a:t>
            </a:r>
            <a:r>
              <a:rPr lang="en-US" sz="4800" b="1" dirty="0">
                <a:solidFill>
                  <a:schemeClr val="bg1"/>
                </a:solidFill>
              </a:rPr>
              <a:t>2</a:t>
            </a:r>
            <a:endParaRPr sz="4800" b="1" dirty="0">
              <a:solidFill>
                <a:schemeClr val="bg1"/>
              </a:solidFill>
            </a:endParaRPr>
          </a:p>
        </p:txBody>
      </p:sp>
      <p:sp>
        <p:nvSpPr>
          <p:cNvPr id="321" name="Объект 2"/>
          <p:cNvSpPr txBox="1">
            <a:spLocks noGrp="1"/>
          </p:cNvSpPr>
          <p:nvPr>
            <p:ph type="body" idx="1"/>
          </p:nvPr>
        </p:nvSpPr>
        <p:spPr>
          <a:xfrm>
            <a:off x="10134621" y="839063"/>
            <a:ext cx="10881053" cy="5142924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  <a:defRPr sz="1800"/>
            </a:pPr>
            <a:endParaRPr dirty="0">
              <a:solidFill>
                <a:schemeClr val="bg1"/>
              </a:solidFill>
            </a:endParaRPr>
          </a:p>
        </p:txBody>
      </p:sp>
      <p:sp>
        <p:nvSpPr>
          <p:cNvPr id="323" name="Прямоугольник 5"/>
          <p:cNvSpPr txBox="1"/>
          <p:nvPr/>
        </p:nvSpPr>
        <p:spPr>
          <a:xfrm>
            <a:off x="4470400" y="1194927"/>
            <a:ext cx="6132889" cy="707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>
                <a:solidFill>
                  <a:srgbClr val="111111"/>
                </a:solidFill>
                <a:latin typeface="-apple-system"/>
                <a:ea typeface="-apple-system"/>
                <a:cs typeface="-apple-system"/>
                <a:sym typeface="-apple-system"/>
              </a:defRPr>
            </a:lvl1pPr>
          </a:lstStyle>
          <a:p>
            <a:r>
              <a:rPr sz="2000" dirty="0">
                <a:solidFill>
                  <a:schemeClr val="bg1"/>
                </a:solidFill>
              </a:rPr>
              <a:t>YOLO </a:t>
            </a:r>
            <a:r>
              <a:rPr sz="2000" dirty="0" err="1">
                <a:solidFill>
                  <a:schemeClr val="bg1"/>
                </a:solidFill>
              </a:rPr>
              <a:t>предсказывает</a:t>
            </a:r>
            <a:r>
              <a:rPr sz="2000" dirty="0">
                <a:solidFill>
                  <a:schemeClr val="bg1"/>
                </a:solidFill>
              </a:rPr>
              <a:t> 5 </a:t>
            </a:r>
            <a:r>
              <a:rPr sz="2000" dirty="0" err="1">
                <a:solidFill>
                  <a:schemeClr val="bg1"/>
                </a:solidFill>
              </a:rPr>
              <a:t>параметров</a:t>
            </a:r>
            <a:r>
              <a:rPr sz="2000" dirty="0">
                <a:solidFill>
                  <a:schemeClr val="bg1"/>
                </a:solidFill>
              </a:rPr>
              <a:t> (</a:t>
            </a:r>
            <a:r>
              <a:rPr sz="2000" dirty="0" err="1">
                <a:solidFill>
                  <a:schemeClr val="bg1"/>
                </a:solidFill>
              </a:rPr>
              <a:t>для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каждого</a:t>
            </a:r>
            <a:r>
              <a:rPr sz="2000" dirty="0">
                <a:solidFill>
                  <a:schemeClr val="bg1"/>
                </a:solidFill>
              </a:rPr>
              <a:t> anchor box </a:t>
            </a:r>
            <a:r>
              <a:rPr sz="2000" dirty="0" err="1">
                <a:solidFill>
                  <a:schemeClr val="bg1"/>
                </a:solidFill>
              </a:rPr>
              <a:t>для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определенной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клетки</a:t>
            </a:r>
            <a:r>
              <a:rPr sz="2000" dirty="0">
                <a:solidFill>
                  <a:schemeClr val="bg1"/>
                </a:solidFill>
              </a:rPr>
              <a:t>):</a:t>
            </a:r>
          </a:p>
        </p:txBody>
      </p:sp>
      <p:pic>
        <p:nvPicPr>
          <p:cNvPr id="324" name="Picture 4" descr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097" y="2614801"/>
            <a:ext cx="3594073" cy="2717758"/>
          </a:xfrm>
          <a:prstGeom prst="rect">
            <a:avLst/>
          </a:prstGeom>
          <a:ln w="12700">
            <a:miter lim="400000"/>
          </a:ln>
        </p:spPr>
      </p:pic>
      <p:sp>
        <p:nvSpPr>
          <p:cNvPr id="325" name="Прямоугольник 9"/>
          <p:cNvSpPr txBox="1"/>
          <p:nvPr/>
        </p:nvSpPr>
        <p:spPr>
          <a:xfrm>
            <a:off x="515097" y="1941003"/>
            <a:ext cx="6004561" cy="707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111111"/>
                </a:solidFill>
                <a:latin typeface="-apple-system"/>
                <a:ea typeface="-apple-system"/>
                <a:cs typeface="-apple-system"/>
                <a:sym typeface="-apple-system"/>
              </a:defRPr>
            </a:lvl1pPr>
          </a:lstStyle>
          <a:p>
            <a:r>
              <a:rPr sz="2000" dirty="0" err="1">
                <a:solidFill>
                  <a:schemeClr val="bg1"/>
                </a:solidFill>
              </a:rPr>
              <a:t>Сигмоид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ограничивает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диапазон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lang="ru-RU" sz="2000" dirty="0">
                <a:solidFill>
                  <a:schemeClr val="bg1"/>
                </a:solidFill>
              </a:rPr>
              <a:t/>
            </a:r>
            <a:br>
              <a:rPr lang="ru-RU" sz="2000" dirty="0">
                <a:solidFill>
                  <a:schemeClr val="bg1"/>
                </a:solidFill>
              </a:rPr>
            </a:br>
            <a:r>
              <a:rPr sz="2000" dirty="0" err="1">
                <a:solidFill>
                  <a:schemeClr val="bg1"/>
                </a:solidFill>
              </a:rPr>
              <a:t>изменений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от</a:t>
            </a:r>
            <a:r>
              <a:rPr sz="2000" dirty="0">
                <a:solidFill>
                  <a:schemeClr val="bg1"/>
                </a:solidFill>
              </a:rPr>
              <a:t> 0 </a:t>
            </a:r>
            <a:r>
              <a:rPr sz="2000" dirty="0" err="1">
                <a:solidFill>
                  <a:schemeClr val="bg1"/>
                </a:solidFill>
              </a:rPr>
              <a:t>до</a:t>
            </a:r>
            <a:r>
              <a:rPr sz="2000" dirty="0">
                <a:solidFill>
                  <a:schemeClr val="bg1"/>
                </a:solidFill>
              </a:rPr>
              <a:t> 1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Прямоугольник 7"/>
          <p:cNvSpPr txBox="1"/>
          <p:nvPr/>
        </p:nvSpPr>
        <p:spPr>
          <a:xfrm>
            <a:off x="93388" y="5748492"/>
            <a:ext cx="6004561" cy="9172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D9D9D9"/>
                </a:solidFill>
              </a:defRPr>
            </a:lvl1pPr>
          </a:lstStyle>
          <a:p>
            <a:r>
              <a:rPr dirty="0"/>
              <a:t>https://www.researchgate.net/publication/350502286_Vehicle_Detection_from_Aerial_Images_Using_Deep_Learning_A_Comparative_Study/figures?lo=1</a:t>
            </a:r>
          </a:p>
        </p:txBody>
      </p:sp>
      <p:sp>
        <p:nvSpPr>
          <p:cNvPr id="328" name="Заголовок 1"/>
          <p:cNvSpPr txBox="1">
            <a:spLocks noGrp="1"/>
          </p:cNvSpPr>
          <p:nvPr>
            <p:ph type="title"/>
          </p:nvPr>
        </p:nvSpPr>
        <p:spPr>
          <a:xfrm>
            <a:off x="333285" y="305303"/>
            <a:ext cx="10944315" cy="917289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lang="en" sz="4800" b="1" dirty="0">
                <a:solidFill>
                  <a:schemeClr val="bg1"/>
                </a:solidFill>
              </a:rPr>
              <a:t>YOLO </a:t>
            </a:r>
            <a:r>
              <a:rPr lang="ru-RU" sz="4800" b="1" dirty="0" err="1">
                <a:solidFill>
                  <a:schemeClr val="bg1"/>
                </a:solidFill>
              </a:rPr>
              <a:t>V</a:t>
            </a:r>
            <a:r>
              <a:rPr lang="en-US" sz="4800" b="1" dirty="0">
                <a:solidFill>
                  <a:schemeClr val="bg1"/>
                </a:solidFill>
              </a:rPr>
              <a:t>3</a:t>
            </a:r>
            <a:endParaRPr sz="48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9" name="Объект 2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304256" y="1064212"/>
                <a:ext cx="11525341" cy="5142924"/>
              </a:xfrm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2200" dirty="0">
                    <a:solidFill>
                      <a:schemeClr val="bg1"/>
                    </a:solidFill>
                  </a:rPr>
                  <a:t>Замена  </a:t>
                </a:r>
                <a:r>
                  <a:rPr lang="en-US" sz="2200" dirty="0" err="1">
                    <a:solidFill>
                      <a:schemeClr val="bg1"/>
                    </a:solidFill>
                  </a:rPr>
                  <a:t>Multiliclass</a:t>
                </a:r>
                <a:r>
                  <a:rPr lang="en-US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на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en-US" sz="2200" dirty="0" err="1">
                    <a:solidFill>
                      <a:schemeClr val="bg1"/>
                    </a:solidFill>
                  </a:rPr>
                  <a:t>Multilabe</a:t>
                </a:r>
                <a:r>
                  <a:rPr lang="en-US" sz="2200" dirty="0">
                    <a:solidFill>
                      <a:schemeClr val="bg1"/>
                    </a:solidFill>
                  </a:rPr>
                  <a:t> </a:t>
                </a:r>
              </a:p>
              <a:p>
                <a:pPr marL="685800" lvl="1" indent="-228600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en-US" sz="2200" dirty="0">
                    <a:solidFill>
                      <a:schemeClr val="bg1"/>
                    </a:solidFill>
                  </a:rPr>
                  <a:t>YOLO V1,V2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использовали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en-US" sz="2200" dirty="0" err="1">
                    <a:solidFill>
                      <a:schemeClr val="bg1"/>
                    </a:solidFill>
                  </a:rPr>
                  <a:t>softmax</a:t>
                </a:r>
                <a:r>
                  <a:rPr lang="en-US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>
                    <a:solidFill>
                      <a:schemeClr val="bg1"/>
                    </a:solidFill>
                  </a:rPr>
                  <a:t>в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каждом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en-US" sz="2200" dirty="0" err="1">
                    <a:solidFill>
                      <a:schemeClr val="bg1"/>
                    </a:solidFill>
                  </a:rPr>
                  <a:t>BBox</a:t>
                </a:r>
                <a:r>
                  <a:rPr lang="en-US" sz="2200" dirty="0">
                    <a:solidFill>
                      <a:schemeClr val="bg1"/>
                    </a:solidFill>
                  </a:rPr>
                  <a:t> (multiclass).</a:t>
                </a:r>
              </a:p>
              <a:p>
                <a:pPr marL="685800" lvl="1" indent="-228600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2200" dirty="0" err="1">
                    <a:solidFill>
                      <a:schemeClr val="bg1"/>
                    </a:solidFill>
                  </a:rPr>
                  <a:t>Интуиция</a:t>
                </a:r>
                <a:r>
                  <a:rPr lang="ru-RU" sz="2200" dirty="0">
                    <a:solidFill>
                      <a:schemeClr val="bg1"/>
                    </a:solidFill>
                  </a:rPr>
                  <a:t> в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том</a:t>
                </a:r>
                <a:r>
                  <a:rPr lang="ru-RU" sz="2200" dirty="0">
                    <a:solidFill>
                      <a:schemeClr val="bg1"/>
                    </a:solidFill>
                  </a:rPr>
                  <a:t>,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что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часто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классы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могут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пересекаться</a:t>
                </a:r>
                <a:r>
                  <a:rPr lang="ru-RU" sz="2200" dirty="0">
                    <a:solidFill>
                      <a:schemeClr val="bg1"/>
                    </a:solidFill>
                  </a:rPr>
                  <a:t> (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подросток</a:t>
                </a:r>
                <a:r>
                  <a:rPr lang="ru-RU" sz="2200" dirty="0">
                    <a:solidFill>
                      <a:schemeClr val="bg1"/>
                    </a:solidFill>
                  </a:rPr>
                  <a:t> и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ребенок</a:t>
                </a:r>
                <a:r>
                  <a:rPr lang="ru-RU" sz="2200" dirty="0">
                    <a:solidFill>
                      <a:schemeClr val="bg1"/>
                    </a:solidFill>
                  </a:rPr>
                  <a:t>),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авторы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считают</a:t>
                </a:r>
                <a:r>
                  <a:rPr lang="ru-RU" sz="2200" dirty="0">
                    <a:solidFill>
                      <a:schemeClr val="bg1"/>
                    </a:solidFill>
                  </a:rPr>
                  <a:t>,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что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правильно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классифицировать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оба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этих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класса</a:t>
                </a:r>
                <a:r>
                  <a:rPr lang="ru-RU" sz="2200" dirty="0">
                    <a:solidFill>
                      <a:schemeClr val="bg1"/>
                    </a:solidFill>
                  </a:rPr>
                  <a:t>.</a:t>
                </a: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2200" dirty="0" err="1">
                    <a:solidFill>
                      <a:schemeClr val="bg1"/>
                    </a:solidFill>
                  </a:rPr>
                  <a:t>Вместо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решения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задачи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регрессии</a:t>
                </a:r>
                <a:r>
                  <a:rPr lang="ru-RU" sz="2200" dirty="0">
                    <a:solidFill>
                      <a:schemeClr val="bg1"/>
                    </a:solidFill>
                  </a:rPr>
                  <a:t> (</a:t>
                </a:r>
                <a:r>
                  <a:rPr lang="en-US" sz="2200" dirty="0">
                    <a:solidFill>
                      <a:schemeClr val="bg1"/>
                    </a:solidFill>
                  </a:rPr>
                  <a:t>SSE)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использована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взаимная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корреляция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для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каждого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класса</a:t>
                </a:r>
                <a:r>
                  <a:rPr lang="ru-RU" sz="2200" dirty="0">
                    <a:solidFill>
                      <a:schemeClr val="bg1"/>
                    </a:solidFill>
                  </a:rPr>
                  <a:t>.</a:t>
                </a: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Замена</a:t>
                </a:r>
                <a:r>
                  <a:rPr lang="ru-RU" sz="2200" dirty="0">
                    <a:solidFill>
                      <a:schemeClr val="bg1"/>
                    </a:solidFill>
                  </a:rPr>
                  <a:t>  </a:t>
                </a:r>
                <a:r>
                  <a:rPr lang="en-US" sz="2200" dirty="0">
                    <a:solidFill>
                      <a:schemeClr val="bg1"/>
                    </a:solidFill>
                  </a:rPr>
                  <a:t>confidence score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от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ru-RU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ar-AE" sz="22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ar-AE" sz="22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𝑂𝑏𝑗𝑒𝑐𝑡</m:t>
                        </m:r>
                      </m:e>
                    </m:d>
                    <m:r>
                      <a:rPr lang="ar-AE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⋅</m:t>
                    </m:r>
                    <m:r>
                      <a:rPr lang="ar-AE" sz="2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IOU</m:t>
                    </m:r>
                    <m:r>
                      <a:rPr lang="en-US" sz="2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i="1" dirty="0" err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200" i="1" dirty="0" err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200" i="1" dirty="0" err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𝑂𝑏𝑗𝑒𝑐𝑡</m:t>
                    </m:r>
                    <m:r>
                      <a:rPr lang="en-US" sz="2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ru-RU" sz="2200" dirty="0" err="1">
                    <a:solidFill>
                      <a:schemeClr val="bg1"/>
                    </a:solidFill>
                  </a:rPr>
                  <a:t>на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следующую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схему</a:t>
                </a:r>
                <a:r>
                  <a:rPr lang="ru-RU" sz="2200" dirty="0">
                    <a:solidFill>
                      <a:schemeClr val="bg1"/>
                    </a:solidFill>
                  </a:rPr>
                  <a:t>.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Если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анхор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имеет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максимальный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en-US" sz="2200" dirty="0">
                    <a:solidFill>
                      <a:schemeClr val="bg1"/>
                    </a:solidFill>
                  </a:rPr>
                  <a:t>IOU </a:t>
                </a:r>
                <a:r>
                  <a:rPr lang="ru-RU" sz="2200" dirty="0">
                    <a:solidFill>
                      <a:schemeClr val="bg1"/>
                    </a:solidFill>
                  </a:rPr>
                  <a:t>и </a:t>
                </a:r>
                <a:r>
                  <a:rPr lang="en-US" sz="2200" dirty="0">
                    <a:solidFill>
                      <a:schemeClr val="bg1"/>
                    </a:solidFill>
                  </a:rPr>
                  <a:t>IOU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больше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порога</a:t>
                </a:r>
                <a:r>
                  <a:rPr lang="ru-RU" sz="2200" dirty="0">
                    <a:solidFill>
                      <a:schemeClr val="bg1"/>
                    </a:solidFill>
                  </a:rPr>
                  <a:t>, </a:t>
                </a:r>
                <a:r>
                  <a:rPr lang="en-US" sz="2200" dirty="0">
                    <a:solidFill>
                      <a:schemeClr val="bg1"/>
                    </a:solidFill>
                  </a:rPr>
                  <a:t>confidence score = 1,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остальные</a:t>
                </a:r>
                <a:r>
                  <a:rPr lang="ru-RU" sz="2200" dirty="0">
                    <a:solidFill>
                      <a:schemeClr val="bg1"/>
                    </a:solidFill>
                  </a:rPr>
                  <a:t> 0. </a:t>
                </a:r>
              </a:p>
              <a:p>
                <a:pPr marL="685800" lvl="1" indent="-228600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2200" dirty="0" err="1">
                    <a:solidFill>
                      <a:schemeClr val="bg1"/>
                    </a:solidFill>
                  </a:rPr>
                  <a:t>Каждый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en-US" sz="2200" dirty="0">
                    <a:solidFill>
                      <a:schemeClr val="bg1"/>
                    </a:solidFill>
                  </a:rPr>
                  <a:t>ground truth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ассоциируется</a:t>
                </a:r>
                <a:r>
                  <a:rPr lang="ru-RU" sz="2200" dirty="0">
                    <a:solidFill>
                      <a:schemeClr val="bg1"/>
                    </a:solidFill>
                  </a:rPr>
                  <a:t> с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одним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анхором</a:t>
                </a:r>
                <a:r>
                  <a:rPr lang="ru-RU" sz="2200" dirty="0">
                    <a:solidFill>
                      <a:schemeClr val="bg1"/>
                    </a:solidFill>
                  </a:rPr>
                  <a:t>. </a:t>
                </a:r>
              </a:p>
              <a:p>
                <a:pPr marL="685800" lvl="1" indent="-228600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2200" dirty="0" err="1">
                    <a:solidFill>
                      <a:schemeClr val="bg1"/>
                    </a:solidFill>
                  </a:rPr>
                  <a:t>Если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анхор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не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назначен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объекту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это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не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приводит</a:t>
                </a:r>
                <a:r>
                  <a:rPr lang="ru-RU" sz="2200" dirty="0">
                    <a:solidFill>
                      <a:schemeClr val="bg1"/>
                    </a:solidFill>
                  </a:rPr>
                  <a:t> к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отмене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обучения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классификации</a:t>
                </a:r>
                <a:r>
                  <a:rPr lang="ru-RU" sz="2200" dirty="0">
                    <a:solidFill>
                      <a:schemeClr val="bg1"/>
                    </a:solidFill>
                  </a:rPr>
                  <a:t> и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локализации</a:t>
                </a:r>
                <a:r>
                  <a:rPr lang="ru-RU" sz="2200" dirty="0">
                    <a:solidFill>
                      <a:schemeClr val="bg1"/>
                    </a:solidFill>
                  </a:rPr>
                  <a:t>.</a:t>
                </a: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en-US" sz="2200" dirty="0">
                    <a:solidFill>
                      <a:schemeClr val="bg1"/>
                    </a:solidFill>
                  </a:rPr>
                  <a:t>Backbone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на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основе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en-US" sz="2200" dirty="0">
                    <a:solidFill>
                      <a:schemeClr val="bg1"/>
                    </a:solidFill>
                  </a:rPr>
                  <a:t>FPN</a:t>
                </a:r>
              </a:p>
              <a:p>
                <a:pPr marL="685800" lvl="1" indent="-228600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2200" dirty="0" err="1">
                    <a:solidFill>
                      <a:schemeClr val="bg1"/>
                    </a:solidFill>
                  </a:rPr>
                  <a:t>Предсказание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на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трех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масштабах</a:t>
                </a:r>
                <a:endParaRPr lang="ru-RU" sz="2200" dirty="0">
                  <a:solidFill>
                    <a:schemeClr val="bg1"/>
                  </a:solidFill>
                </a:endParaRPr>
              </a:p>
              <a:p>
                <a:pPr marL="1143000" lvl="2" indent="-228600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2200" dirty="0">
                    <a:solidFill>
                      <a:schemeClr val="bg1"/>
                    </a:solidFill>
                  </a:rPr>
                  <a:t>И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на</a:t>
                </a:r>
                <a:r>
                  <a:rPr lang="ru-RU" sz="2200" dirty="0">
                    <a:solidFill>
                      <a:schemeClr val="bg1"/>
                    </a:solidFill>
                  </a:rPr>
                  <a:t> 2-х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для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en-US" sz="2200" dirty="0">
                    <a:solidFill>
                      <a:schemeClr val="bg1"/>
                    </a:solidFill>
                  </a:rPr>
                  <a:t>yolo v3 tiny</a:t>
                </a: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2200" dirty="0">
                    <a:solidFill>
                      <a:schemeClr val="bg1"/>
                    </a:solidFill>
                  </a:rPr>
                  <a:t>.</a:t>
                </a:r>
                <a:endParaRPr sz="2200" dirty="0"/>
              </a:p>
            </p:txBody>
          </p:sp>
        </mc:Choice>
        <mc:Fallback xmlns="">
          <p:sp>
            <p:nvSpPr>
              <p:cNvPr id="329" name="Объект 2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04256" y="1064212"/>
                <a:ext cx="11525341" cy="5142924"/>
              </a:xfrm>
              <a:prstGeom prst="rect">
                <a:avLst/>
              </a:prstGeom>
              <a:blipFill>
                <a:blip r:embed="rId2"/>
                <a:stretch>
                  <a:fillRect l="-661" t="-988" b="-197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30" name="Picture 5" descr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3542" y="4465594"/>
            <a:ext cx="6975069" cy="2190609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768039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Прямоугольник 7"/>
          <p:cNvSpPr txBox="1"/>
          <p:nvPr/>
        </p:nvSpPr>
        <p:spPr>
          <a:xfrm>
            <a:off x="1630209" y="5561865"/>
            <a:ext cx="6004561" cy="6251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D9D9D9"/>
                </a:solidFill>
              </a:defRPr>
            </a:lvl1pPr>
          </a:lstStyle>
          <a:p>
            <a:r>
              <a:rPr dirty="0"/>
              <a:t>https://</a:t>
            </a:r>
            <a:r>
              <a:rPr dirty="0" err="1"/>
              <a:t>towardsdatascience.com</a:t>
            </a:r>
            <a:r>
              <a:rPr dirty="0"/>
              <a:t>/yolo-v3-object-detection-53fb7d3bfe6b</a:t>
            </a:r>
          </a:p>
        </p:txBody>
      </p:sp>
      <p:sp>
        <p:nvSpPr>
          <p:cNvPr id="333" name="Заголовок 1"/>
          <p:cNvSpPr txBox="1">
            <a:spLocks noGrp="1"/>
          </p:cNvSpPr>
          <p:nvPr>
            <p:ph type="title"/>
          </p:nvPr>
        </p:nvSpPr>
        <p:spPr>
          <a:xfrm>
            <a:off x="653143" y="305303"/>
            <a:ext cx="10624457" cy="84237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lang="en" sz="4800" b="1" dirty="0">
                <a:solidFill>
                  <a:schemeClr val="bg1"/>
                </a:solidFill>
              </a:rPr>
              <a:t>YOLO </a:t>
            </a:r>
            <a:r>
              <a:rPr lang="ru-RU" sz="4800" b="1" dirty="0" err="1">
                <a:solidFill>
                  <a:schemeClr val="bg1"/>
                </a:solidFill>
              </a:rPr>
              <a:t>V</a:t>
            </a:r>
            <a:r>
              <a:rPr lang="en-US" sz="4800" b="1" dirty="0">
                <a:solidFill>
                  <a:schemeClr val="bg1"/>
                </a:solidFill>
              </a:rPr>
              <a:t>3</a:t>
            </a:r>
            <a:endParaRPr sz="48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4" name="Объект 2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318772" y="1147679"/>
                <a:ext cx="9134566" cy="3250150"/>
              </a:xfrm>
              <a:prstGeom prst="rect">
                <a:avLst/>
              </a:prstGeom>
            </p:spPr>
            <p:txBody>
              <a:bodyPr>
                <a:normAutofit lnSpcReduction="10000"/>
              </a:bodyPr>
              <a:lstStyle/>
              <a:p>
                <a:pPr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en" sz="2200" dirty="0">
                    <a:solidFill>
                      <a:schemeClr val="bg1"/>
                    </a:solidFill>
                  </a:rPr>
                  <a:t>Backbone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на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основе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en" sz="2200" dirty="0">
                    <a:solidFill>
                      <a:schemeClr val="bg1"/>
                    </a:solidFill>
                  </a:rPr>
                  <a:t>FPN</a:t>
                </a:r>
              </a:p>
              <a:p>
                <a:pPr marL="685800" lvl="1" indent="-228600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2200" dirty="0" err="1">
                    <a:solidFill>
                      <a:schemeClr val="bg1"/>
                    </a:solidFill>
                  </a:rPr>
                  <a:t>Предсказание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на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трех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масштабах</a:t>
                </a:r>
                <a:endParaRPr lang="ru-RU" sz="2200" dirty="0">
                  <a:solidFill>
                    <a:schemeClr val="bg1"/>
                  </a:solidFill>
                </a:endParaRPr>
              </a:p>
              <a:p>
                <a:pPr marL="1143000" lvl="2" indent="-228600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2200" dirty="0" err="1">
                    <a:solidFill>
                      <a:schemeClr val="bg1"/>
                    </a:solidFill>
                  </a:rPr>
                  <a:t>И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на</a:t>
                </a:r>
                <a:r>
                  <a:rPr lang="ru-RU" sz="2200" dirty="0">
                    <a:solidFill>
                      <a:schemeClr val="bg1"/>
                    </a:solidFill>
                  </a:rPr>
                  <a:t> 2-х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для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en" sz="2200" dirty="0">
                    <a:solidFill>
                      <a:schemeClr val="bg1"/>
                    </a:solidFill>
                  </a:rPr>
                  <a:t>yolo v3 tiny</a:t>
                </a:r>
              </a:p>
              <a:p>
                <a:pPr marL="285750" indent="-285750">
                  <a:defRPr sz="2000">
                    <a:solidFill>
                      <a:srgbClr val="292929"/>
                    </a:solidFill>
                  </a:defRPr>
                </a:pPr>
                <a:r>
                  <a:rPr lang="ru-RU" sz="2200" dirty="0" err="1">
                    <a:solidFill>
                      <a:schemeClr val="bg1"/>
                    </a:solidFill>
                  </a:rPr>
                  <a:t>Полагается</a:t>
                </a:r>
                <a:r>
                  <a:rPr lang="ru-RU" sz="2200" dirty="0">
                    <a:solidFill>
                      <a:schemeClr val="bg1"/>
                    </a:solidFill>
                  </a:rPr>
                  <a:t>,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что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карат</a:t>
                </a:r>
                <a:r>
                  <a:rPr lang="ru-RU" sz="2200" dirty="0">
                    <a:solidFill>
                      <a:schemeClr val="bg1"/>
                    </a:solidFill>
                  </a:rPr>
                  <a:t> 13 </a:t>
                </a:r>
                <a:r>
                  <a:rPr lang="en" sz="2200" dirty="0">
                    <a:solidFill>
                      <a:schemeClr val="bg1"/>
                    </a:solidFill>
                  </a:rPr>
                  <a:t>x 13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детектит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большие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объекты</a:t>
                </a:r>
                <a:r>
                  <a:rPr lang="ru-RU" sz="2200" dirty="0">
                    <a:solidFill>
                      <a:schemeClr val="bg1"/>
                    </a:solidFill>
                  </a:rPr>
                  <a:t>,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карта</a:t>
                </a:r>
                <a:r>
                  <a:rPr lang="ru-RU" sz="2200" dirty="0">
                    <a:solidFill>
                      <a:schemeClr val="bg1"/>
                    </a:solidFill>
                  </a:rPr>
                  <a:t> 26 </a:t>
                </a:r>
                <a:r>
                  <a:rPr lang="en" sz="2200" dirty="0">
                    <a:solidFill>
                      <a:schemeClr val="bg1"/>
                    </a:solidFill>
                  </a:rPr>
                  <a:t>x 26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средние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объекты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и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карта</a:t>
                </a:r>
                <a:r>
                  <a:rPr lang="ru-RU" sz="2200" dirty="0">
                    <a:solidFill>
                      <a:schemeClr val="bg1"/>
                    </a:solidFill>
                  </a:rPr>
                  <a:t>  52 </a:t>
                </a:r>
                <a:r>
                  <a:rPr lang="en" sz="2200" dirty="0">
                    <a:solidFill>
                      <a:schemeClr val="bg1"/>
                    </a:solidFill>
                  </a:rPr>
                  <a:t>x 52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для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небольших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объектов</a:t>
                </a:r>
                <a:r>
                  <a:rPr lang="ru-RU" sz="2200" dirty="0">
                    <a:solidFill>
                      <a:schemeClr val="bg1"/>
                    </a:solidFill>
                  </a:rPr>
                  <a:t>.</a:t>
                </a:r>
              </a:p>
              <a:p>
                <a:pPr marL="742950" lvl="1" indent="-285750">
                  <a:spcBef>
                    <a:spcPts val="500"/>
                  </a:spcBef>
                  <a:defRPr sz="2000">
                    <a:solidFill>
                      <a:srgbClr val="292929"/>
                    </a:solidFill>
                  </a:defRPr>
                </a:pPr>
                <a:r>
                  <a:rPr lang="ru-RU" sz="2200" dirty="0" err="1">
                    <a:solidFill>
                      <a:schemeClr val="bg1"/>
                    </a:solidFill>
                  </a:rPr>
                  <a:t>Каждый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масштаб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имеет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по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анхора</a:t>
                </a:r>
                <a:r>
                  <a:rPr lang="ru-RU" sz="2200" dirty="0">
                    <a:solidFill>
                      <a:schemeClr val="bg1"/>
                    </a:solidFill>
                  </a:rPr>
                  <a:t>.</a:t>
                </a: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2200" dirty="0" err="1">
                    <a:solidFill>
                      <a:schemeClr val="bg1"/>
                    </a:solidFill>
                  </a:rPr>
                  <a:t>Обнаружение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на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каждом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масштабе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выполняется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для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карты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признаков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размером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13</m:t>
                    </m:r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13</m:t>
                    </m:r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×(</m:t>
                    </m:r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⋅(</m:t>
                    </m:r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4</m:t>
                    </m:r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𝐾</m:t>
                    </m:r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)), где </m:t>
                    </m:r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3</m:t>
                    </m:r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𝐾</m:t>
                    </m:r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80</m:t>
                    </m:r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(</m:t>
                    </m:r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13</m:t>
                    </m:r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13</m:t>
                    </m:r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255</m:t>
                    </m:r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ru-RU" sz="2200" dirty="0">
                  <a:solidFill>
                    <a:schemeClr val="bg1"/>
                  </a:solidFill>
                </a:endParaRPr>
              </a:p>
              <a:p>
                <a:pPr marL="685800" lvl="1" indent="-228600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2200" dirty="0" err="1">
                    <a:solidFill>
                      <a:schemeClr val="bg1"/>
                    </a:solidFill>
                  </a:rPr>
                  <a:t>То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есть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для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каждого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анхора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полная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классификация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334" name="Объект 2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18772" y="1147679"/>
                <a:ext cx="9134566" cy="3250150"/>
              </a:xfrm>
              <a:prstGeom prst="rect">
                <a:avLst/>
              </a:prstGeom>
              <a:blipFill>
                <a:blip r:embed="rId2"/>
                <a:stretch>
                  <a:fillRect l="-734" t="-2251" b="-243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4" descr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9029" y="4597430"/>
            <a:ext cx="4096802" cy="2116733"/>
          </a:xfrm>
          <a:prstGeom prst="rect">
            <a:avLst/>
          </a:prstGeom>
          <a:ln w="12700">
            <a:miter lim="400000"/>
          </a:ln>
        </p:spPr>
      </p:pic>
      <p:pic>
        <p:nvPicPr>
          <p:cNvPr id="8" name="Picture 2" descr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5830" y="1654636"/>
            <a:ext cx="2862439" cy="390722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Прямоугольник 4"/>
          <p:cNvSpPr txBox="1"/>
          <p:nvPr/>
        </p:nvSpPr>
        <p:spPr>
          <a:xfrm>
            <a:off x="3545874" y="1864373"/>
            <a:ext cx="5302447" cy="3330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D9D9D9"/>
                </a:solidFill>
              </a:defRPr>
            </a:lvl1pPr>
          </a:lstStyle>
          <a:p>
            <a:r>
              <a:t>https://www.programmerall.com/article/19001685431/</a:t>
            </a:r>
          </a:p>
        </p:txBody>
      </p:sp>
      <p:sp>
        <p:nvSpPr>
          <p:cNvPr id="339" name="Прямоугольник 3"/>
          <p:cNvSpPr txBox="1"/>
          <p:nvPr/>
        </p:nvSpPr>
        <p:spPr>
          <a:xfrm>
            <a:off x="5463540" y="4600600"/>
            <a:ext cx="6004560" cy="6251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D9D9D9"/>
                </a:solidFill>
              </a:defRPr>
            </a:lvl1pPr>
          </a:lstStyle>
          <a:p>
            <a:r>
              <a:t>https://www.fatalerrors.org/a/detailed-explanation-of-yolov3-loss-function.html</a:t>
            </a:r>
          </a:p>
        </p:txBody>
      </p:sp>
      <p:sp>
        <p:nvSpPr>
          <p:cNvPr id="340" name="Прямоугольник 7"/>
          <p:cNvSpPr txBox="1"/>
          <p:nvPr/>
        </p:nvSpPr>
        <p:spPr>
          <a:xfrm>
            <a:off x="4322446" y="4024162"/>
            <a:ext cx="6004561" cy="6251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D9D9D9"/>
                </a:solidFill>
              </a:defRPr>
            </a:lvl1pPr>
          </a:lstStyle>
          <a:p>
            <a:r>
              <a:t>https://towardsdatascience.com/yolo-v3-object-detection-53fb7d3bfe6b</a:t>
            </a:r>
          </a:p>
        </p:txBody>
      </p:sp>
      <p:sp>
        <p:nvSpPr>
          <p:cNvPr id="341" name="Заголовок 1"/>
          <p:cNvSpPr txBox="1">
            <a:spLocks noGrp="1"/>
          </p:cNvSpPr>
          <p:nvPr>
            <p:ph type="title"/>
          </p:nvPr>
        </p:nvSpPr>
        <p:spPr>
          <a:xfrm>
            <a:off x="424727" y="394513"/>
            <a:ext cx="10894141" cy="993388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lang="en" sz="4800" b="1" dirty="0">
                <a:solidFill>
                  <a:schemeClr val="bg1"/>
                </a:solidFill>
              </a:rPr>
              <a:t>YOLO </a:t>
            </a:r>
            <a:r>
              <a:rPr lang="ru-RU" sz="4800" b="1" dirty="0" err="1">
                <a:solidFill>
                  <a:schemeClr val="bg1"/>
                </a:solidFill>
              </a:rPr>
              <a:t>V</a:t>
            </a:r>
            <a:r>
              <a:rPr lang="en-US" sz="4800" b="1" dirty="0">
                <a:solidFill>
                  <a:schemeClr val="bg1"/>
                </a:solidFill>
              </a:rPr>
              <a:t>3</a:t>
            </a:r>
            <a:endParaRPr sz="4800" b="1" dirty="0">
              <a:solidFill>
                <a:schemeClr val="bg1"/>
              </a:solidFill>
            </a:endParaRPr>
          </a:p>
        </p:txBody>
      </p:sp>
      <p:pic>
        <p:nvPicPr>
          <p:cNvPr id="343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7200" y="3280304"/>
            <a:ext cx="3620209" cy="3295061"/>
          </a:xfrm>
          <a:prstGeom prst="rect">
            <a:avLst/>
          </a:prstGeom>
          <a:ln w="12700">
            <a:miter lim="400000"/>
          </a:ln>
        </p:spPr>
      </p:pic>
      <p:pic>
        <p:nvPicPr>
          <p:cNvPr id="344" name="Picture 6" descr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5016" y="2382686"/>
            <a:ext cx="6119710" cy="3197894"/>
          </a:xfrm>
          <a:prstGeom prst="rect">
            <a:avLst/>
          </a:prstGeom>
          <a:ln w="12700">
            <a:miter lim="400000"/>
          </a:ln>
        </p:spPr>
      </p:pic>
      <p:sp>
        <p:nvSpPr>
          <p:cNvPr id="345" name="Прямоугольник 11"/>
          <p:cNvSpPr txBox="1"/>
          <p:nvPr/>
        </p:nvSpPr>
        <p:spPr>
          <a:xfrm>
            <a:off x="5463540" y="4600600"/>
            <a:ext cx="6004560" cy="6251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D9D9D9"/>
                </a:solidFill>
              </a:defRPr>
            </a:lvl1pPr>
          </a:lstStyle>
          <a:p>
            <a:r>
              <a:t>https://www.fatalerrors.org/a/detailed-explanation-of-yolov3-loss-function.html</a:t>
            </a:r>
          </a:p>
        </p:txBody>
      </p:sp>
      <p:sp>
        <p:nvSpPr>
          <p:cNvPr id="346" name="Прямоугольник 12"/>
          <p:cNvSpPr txBox="1"/>
          <p:nvPr/>
        </p:nvSpPr>
        <p:spPr>
          <a:xfrm>
            <a:off x="4322446" y="4024162"/>
            <a:ext cx="6004561" cy="6251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D9D9D9"/>
                </a:solidFill>
              </a:defRPr>
            </a:lvl1pPr>
          </a:lstStyle>
          <a:p>
            <a:r>
              <a:t>https://towardsdatascience.com/yolo-v3-object-detection-53fb7d3bfe6b</a:t>
            </a:r>
          </a:p>
        </p:txBody>
      </p:sp>
      <p:sp>
        <p:nvSpPr>
          <p:cNvPr id="348" name="Объект 2"/>
          <p:cNvSpPr txBox="1"/>
          <p:nvPr/>
        </p:nvSpPr>
        <p:spPr>
          <a:xfrm>
            <a:off x="494591" y="1277420"/>
            <a:ext cx="11202818" cy="53606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/>
          <a:p>
            <a:pPr marL="228600" indent="-228600">
              <a:buSzPct val="100000"/>
              <a:buFont typeface="Arial"/>
              <a:buChar char="•"/>
              <a:defRPr sz="2000"/>
            </a:pPr>
            <a:r>
              <a:rPr sz="2200" dirty="0" err="1">
                <a:solidFill>
                  <a:schemeClr val="bg1"/>
                </a:solidFill>
              </a:rPr>
              <a:t>Функция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потерь</a:t>
            </a:r>
            <a:r>
              <a:rPr sz="2200" dirty="0">
                <a:solidFill>
                  <a:schemeClr val="bg1"/>
                </a:solidFill>
              </a:rPr>
              <a:t> – </a:t>
            </a:r>
            <a:r>
              <a:rPr sz="2200" dirty="0" err="1">
                <a:solidFill>
                  <a:schemeClr val="bg1"/>
                </a:solidFill>
              </a:rPr>
              <a:t>замена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регрессии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на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классификцию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для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conf</a:t>
            </a:r>
            <a:r>
              <a:rPr sz="2200" dirty="0">
                <a:solidFill>
                  <a:schemeClr val="bg1"/>
                </a:solidFill>
              </a:rPr>
              <a:t> score и </a:t>
            </a:r>
            <a:r>
              <a:rPr sz="2200" dirty="0" err="1">
                <a:solidFill>
                  <a:schemeClr val="bg1"/>
                </a:solidFill>
              </a:rPr>
              <a:t>для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каждого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класса</a:t>
            </a:r>
            <a:r>
              <a:rPr sz="2200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349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7597" y="2171559"/>
            <a:ext cx="4838361" cy="440380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Прямоугольник 4"/>
          <p:cNvSpPr txBox="1"/>
          <p:nvPr/>
        </p:nvSpPr>
        <p:spPr>
          <a:xfrm>
            <a:off x="3415172" y="3244333"/>
            <a:ext cx="5317739" cy="333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D9D9D9"/>
                </a:solidFill>
              </a:defRPr>
            </a:lvl1pPr>
          </a:lstStyle>
          <a:p>
            <a:r>
              <a:t>https://arxiv.org/ftp/arxiv/papers/1903/1903.08589.pdf</a:t>
            </a:r>
          </a:p>
        </p:txBody>
      </p:sp>
      <p:sp>
        <p:nvSpPr>
          <p:cNvPr id="353" name="Прямоугольник 3"/>
          <p:cNvSpPr txBox="1"/>
          <p:nvPr/>
        </p:nvSpPr>
        <p:spPr>
          <a:xfrm>
            <a:off x="3093720" y="3105835"/>
            <a:ext cx="6004560" cy="6251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D9D9D9"/>
                </a:solidFill>
              </a:defRPr>
            </a:lvl1pPr>
          </a:lstStyle>
          <a:p>
            <a:r>
              <a:t>https://coderoad.ru/54998225/YOLOv3-SPP-%D0%B8-YOLOv3-%D1%80%D0%B0%D0%B7%D0%BD%D0%B8%D1%86%D0%B0</a:t>
            </a:r>
          </a:p>
        </p:txBody>
      </p:sp>
      <p:sp>
        <p:nvSpPr>
          <p:cNvPr id="354" name="Заголовок 1"/>
          <p:cNvSpPr txBox="1">
            <a:spLocks noGrp="1"/>
          </p:cNvSpPr>
          <p:nvPr>
            <p:ph type="title"/>
          </p:nvPr>
        </p:nvSpPr>
        <p:spPr>
          <a:xfrm>
            <a:off x="595086" y="197161"/>
            <a:ext cx="10682514" cy="1069992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sz="4800" dirty="0" err="1">
                <a:solidFill>
                  <a:schemeClr val="bg1"/>
                </a:solidFill>
              </a:rPr>
              <a:t>Другие</a:t>
            </a:r>
            <a:r>
              <a:rPr sz="4800" dirty="0">
                <a:solidFill>
                  <a:schemeClr val="bg1"/>
                </a:solidFill>
              </a:rPr>
              <a:t> YOLO V3 SPP (You Look Only Once)</a:t>
            </a:r>
          </a:p>
        </p:txBody>
      </p:sp>
      <p:sp>
        <p:nvSpPr>
          <p:cNvPr id="355" name="Объект 2"/>
          <p:cNvSpPr txBox="1">
            <a:spLocks noGrp="1"/>
          </p:cNvSpPr>
          <p:nvPr>
            <p:ph type="body" idx="1"/>
          </p:nvPr>
        </p:nvSpPr>
        <p:spPr>
          <a:xfrm>
            <a:off x="333286" y="925898"/>
            <a:ext cx="10944315" cy="5684454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  <a:defRPr sz="2000"/>
            </a:pPr>
            <a:r>
              <a:rPr dirty="0">
                <a:solidFill>
                  <a:schemeClr val="bg1"/>
                </a:solidFill>
              </a:rPr>
              <a:t>YOLO V3 SPP</a:t>
            </a:r>
          </a:p>
          <a:p>
            <a:pPr marL="685800" lvl="1" indent="-228600">
              <a:lnSpc>
                <a:spcPct val="100000"/>
              </a:lnSpc>
              <a:spcBef>
                <a:spcPts val="0"/>
              </a:spcBef>
              <a:defRPr sz="2000"/>
            </a:pPr>
            <a:r>
              <a:rPr dirty="0" err="1">
                <a:solidFill>
                  <a:schemeClr val="bg1"/>
                </a:solidFill>
              </a:rPr>
              <a:t>Вместо</a:t>
            </a:r>
            <a:r>
              <a:rPr dirty="0">
                <a:solidFill>
                  <a:schemeClr val="bg1"/>
                </a:solidFill>
              </a:rPr>
              <a:t> FPN </a:t>
            </a:r>
            <a:r>
              <a:rPr dirty="0" err="1">
                <a:solidFill>
                  <a:schemeClr val="bg1"/>
                </a:solidFill>
              </a:rPr>
              <a:t>включен</a:t>
            </a:r>
            <a:r>
              <a:rPr dirty="0">
                <a:solidFill>
                  <a:schemeClr val="bg1"/>
                </a:solidFill>
              </a:rPr>
              <a:t> SPP </a:t>
            </a:r>
            <a:endParaRPr sz="2400" dirty="0">
              <a:solidFill>
                <a:schemeClr val="bg1"/>
              </a:solidFill>
            </a:endParaRPr>
          </a:p>
          <a:p>
            <a:pPr marL="685800" lvl="1" indent="-228600">
              <a:lnSpc>
                <a:spcPct val="100000"/>
              </a:lnSpc>
              <a:spcBef>
                <a:spcPts val="0"/>
              </a:spcBef>
              <a:defRPr sz="2000"/>
            </a:pPr>
            <a:r>
              <a:rPr dirty="0" err="1">
                <a:solidFill>
                  <a:schemeClr val="bg1"/>
                </a:solidFill>
              </a:rPr>
              <a:t>Добавлен</a:t>
            </a:r>
            <a:r>
              <a:rPr dirty="0">
                <a:solidFill>
                  <a:schemeClr val="bg1"/>
                </a:solidFill>
              </a:rPr>
              <a:t> Dense Block</a:t>
            </a:r>
          </a:p>
        </p:txBody>
      </p:sp>
      <p:pic>
        <p:nvPicPr>
          <p:cNvPr id="356" name="Picture 2" descr="Picture 2"/>
          <p:cNvPicPr>
            <a:picLocks noChangeAspect="1"/>
          </p:cNvPicPr>
          <p:nvPr/>
        </p:nvPicPr>
        <p:blipFill>
          <a:blip r:embed="rId2"/>
          <a:srcRect b="12355"/>
          <a:stretch>
            <a:fillRect/>
          </a:stretch>
        </p:blipFill>
        <p:spPr>
          <a:xfrm>
            <a:off x="4452256" y="1903159"/>
            <a:ext cx="7198770" cy="3682829"/>
          </a:xfrm>
          <a:prstGeom prst="rect">
            <a:avLst/>
          </a:prstGeom>
          <a:ln w="12700">
            <a:miter lim="400000"/>
          </a:ln>
        </p:spPr>
      </p:pic>
      <p:pic>
        <p:nvPicPr>
          <p:cNvPr id="357" name="Picture 4" descr="Picture 4"/>
          <p:cNvPicPr>
            <a:picLocks noChangeAspect="1"/>
          </p:cNvPicPr>
          <p:nvPr/>
        </p:nvPicPr>
        <p:blipFill>
          <a:blip r:embed="rId3"/>
          <a:srcRect b="20099"/>
          <a:stretch>
            <a:fillRect/>
          </a:stretch>
        </p:blipFill>
        <p:spPr>
          <a:xfrm>
            <a:off x="464457" y="4367029"/>
            <a:ext cx="3149601" cy="211210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Заголовок 1"/>
          <p:cNvSpPr txBox="1">
            <a:spLocks noGrp="1"/>
          </p:cNvSpPr>
          <p:nvPr>
            <p:ph type="title"/>
          </p:nvPr>
        </p:nvSpPr>
        <p:spPr>
          <a:xfrm>
            <a:off x="464457" y="197161"/>
            <a:ext cx="10813143" cy="1022039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lang="en" sz="4800" b="1" dirty="0">
                <a:solidFill>
                  <a:schemeClr val="bg1"/>
                </a:solidFill>
              </a:rPr>
              <a:t>YOLO </a:t>
            </a:r>
            <a:r>
              <a:rPr lang="ru-RU" sz="4800" b="1" dirty="0">
                <a:solidFill>
                  <a:schemeClr val="bg1"/>
                </a:solidFill>
              </a:rPr>
              <a:t>V4</a:t>
            </a:r>
            <a:endParaRPr sz="48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0" name="Объект 2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295230" y="886833"/>
                <a:ext cx="11601540" cy="5684454"/>
              </a:xfrm>
              <a:prstGeom prst="rect">
                <a:avLst/>
              </a:prstGeom>
            </p:spPr>
            <p:txBody>
              <a:bodyPr/>
              <a:lstStyle/>
              <a:p>
                <a:pPr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en" dirty="0">
                    <a:solidFill>
                      <a:schemeClr val="bg1"/>
                    </a:solidFill>
                  </a:rPr>
                  <a:t>YOLO 4, YOLO4 scaled – </a:t>
                </a:r>
                <a:r>
                  <a:rPr lang="ru-RU" dirty="0" err="1">
                    <a:solidFill>
                      <a:schemeClr val="bg1"/>
                    </a:solidFill>
                  </a:rPr>
                  <a:t>использование</a:t>
                </a:r>
                <a:r>
                  <a:rPr lang="ru-RU" dirty="0">
                    <a:solidFill>
                      <a:schemeClr val="bg1"/>
                    </a:solidFill>
                  </a:rPr>
                  <a:t> </a:t>
                </a:r>
                <a:r>
                  <a:rPr lang="ru-RU" dirty="0" err="1">
                    <a:solidFill>
                      <a:schemeClr val="bg1"/>
                    </a:solidFill>
                  </a:rPr>
                  <a:t>модифицированного</a:t>
                </a:r>
                <a:r>
                  <a:rPr lang="ru-RU" dirty="0">
                    <a:solidFill>
                      <a:schemeClr val="bg1"/>
                    </a:solidFill>
                  </a:rPr>
                  <a:t> </a:t>
                </a:r>
                <a:r>
                  <a:rPr lang="en" dirty="0">
                    <a:solidFill>
                      <a:schemeClr val="bg1"/>
                    </a:solidFill>
                  </a:rPr>
                  <a:t>backbone</a:t>
                </a:r>
              </a:p>
              <a:p>
                <a:pPr marL="685800" lvl="1" indent="-228600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en" dirty="0">
                    <a:solidFill>
                      <a:schemeClr val="bg1"/>
                    </a:solidFill>
                  </a:rPr>
                  <a:t>Bag of </a:t>
                </a:r>
                <a:r>
                  <a:rPr lang="en" dirty="0" err="1">
                    <a:solidFill>
                      <a:schemeClr val="bg1"/>
                    </a:solidFill>
                  </a:rPr>
                  <a:t>fribies</a:t>
                </a:r>
                <a:r>
                  <a:rPr lang="en" dirty="0">
                    <a:solidFill>
                      <a:schemeClr val="bg1"/>
                    </a:solidFill>
                  </a:rPr>
                  <a:t> for backbone:</a:t>
                </a:r>
                <a:endParaRPr lang="en" sz="2400" dirty="0">
                  <a:solidFill>
                    <a:schemeClr val="bg1"/>
                  </a:solidFill>
                </a:endParaRPr>
              </a:p>
              <a:p>
                <a:pPr marL="1143000" lvl="2" indent="-228600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en" dirty="0" err="1">
                    <a:solidFill>
                      <a:schemeClr val="bg1"/>
                    </a:solidFill>
                  </a:rPr>
                  <a:t>CutMix</a:t>
                </a:r>
                <a:r>
                  <a:rPr lang="en" dirty="0">
                    <a:solidFill>
                      <a:schemeClr val="bg1"/>
                    </a:solidFill>
                  </a:rPr>
                  <a:t> </a:t>
                </a:r>
                <a:r>
                  <a:rPr lang="ru-RU" dirty="0">
                    <a:solidFill>
                      <a:schemeClr val="bg1"/>
                    </a:solidFill>
                  </a:rPr>
                  <a:t>и </a:t>
                </a:r>
                <a:r>
                  <a:rPr lang="ru-RU" dirty="0" err="1">
                    <a:solidFill>
                      <a:schemeClr val="bg1"/>
                    </a:solidFill>
                  </a:rPr>
                  <a:t>специально</a:t>
                </a:r>
                <a:r>
                  <a:rPr lang="ru-RU" dirty="0">
                    <a:solidFill>
                      <a:schemeClr val="bg1"/>
                    </a:solidFill>
                  </a:rPr>
                  <a:t> </a:t>
                </a:r>
                <a:r>
                  <a:rPr lang="ru-RU" dirty="0" err="1">
                    <a:solidFill>
                      <a:schemeClr val="bg1"/>
                    </a:solidFill>
                  </a:rPr>
                  <a:t>разработанные</a:t>
                </a:r>
                <a:r>
                  <a:rPr lang="ru-RU" dirty="0">
                    <a:solidFill>
                      <a:schemeClr val="bg1"/>
                    </a:solidFill>
                  </a:rPr>
                  <a:t> </a:t>
                </a:r>
                <a:r>
                  <a:rPr lang="ru-RU" dirty="0" err="1">
                    <a:solidFill>
                      <a:schemeClr val="bg1"/>
                    </a:solidFill>
                  </a:rPr>
                  <a:t>типы</a:t>
                </a:r>
                <a:r>
                  <a:rPr lang="ru-RU" dirty="0">
                    <a:solidFill>
                      <a:schemeClr val="bg1"/>
                    </a:solidFill>
                  </a:rPr>
                  <a:t> </a:t>
                </a:r>
                <a:r>
                  <a:rPr lang="ru-RU" dirty="0" err="1">
                    <a:solidFill>
                      <a:schemeClr val="bg1"/>
                    </a:solidFill>
                  </a:rPr>
                  <a:t>аугментации</a:t>
                </a:r>
                <a:r>
                  <a:rPr lang="ru-RU" dirty="0">
                    <a:solidFill>
                      <a:schemeClr val="bg1"/>
                    </a:solidFill>
                  </a:rPr>
                  <a:t> (</a:t>
                </a:r>
                <a:r>
                  <a:rPr lang="en" dirty="0">
                    <a:solidFill>
                      <a:schemeClr val="bg1"/>
                    </a:solidFill>
                  </a:rPr>
                  <a:t>Mosaic Augmentation) </a:t>
                </a:r>
              </a:p>
              <a:p>
                <a:pPr marL="1143000" lvl="2" indent="-228600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dirty="0">
                    <a:solidFill>
                      <a:schemeClr val="bg1"/>
                    </a:solidFill>
                  </a:rPr>
                  <a:t>и </a:t>
                </a:r>
                <a:r>
                  <a:rPr lang="ru-RU" dirty="0" err="1">
                    <a:solidFill>
                      <a:schemeClr val="bg1"/>
                    </a:solidFill>
                  </a:rPr>
                  <a:t>регуляризации</a:t>
                </a:r>
                <a:r>
                  <a:rPr lang="ru-RU" dirty="0">
                    <a:solidFill>
                      <a:schemeClr val="bg1"/>
                    </a:solidFill>
                  </a:rPr>
                  <a:t> </a:t>
                </a:r>
                <a:r>
                  <a:rPr lang="en" dirty="0" err="1">
                    <a:solidFill>
                      <a:schemeClr val="bg1"/>
                    </a:solidFill>
                  </a:rPr>
                  <a:t>DropBlock</a:t>
                </a:r>
                <a:r>
                  <a:rPr lang="en" dirty="0">
                    <a:solidFill>
                      <a:schemeClr val="bg1"/>
                    </a:solidFill>
                  </a:rPr>
                  <a:t> (</a:t>
                </a:r>
                <a:r>
                  <a:rPr lang="en" dirty="0" err="1">
                    <a:solidFill>
                      <a:schemeClr val="bg1"/>
                    </a:solidFill>
                  </a:rPr>
                  <a:t>DropOut</a:t>
                </a:r>
                <a:r>
                  <a:rPr lang="en" dirty="0">
                    <a:solidFill>
                      <a:schemeClr val="bg1"/>
                    </a:solidFill>
                  </a:rPr>
                  <a:t> </a:t>
                </a:r>
                <a:r>
                  <a:rPr lang="ru-RU" dirty="0" err="1">
                    <a:solidFill>
                      <a:schemeClr val="bg1"/>
                    </a:solidFill>
                  </a:rPr>
                  <a:t>кусками</a:t>
                </a:r>
                <a:r>
                  <a:rPr lang="ru-RU" dirty="0">
                    <a:solidFill>
                      <a:schemeClr val="bg1"/>
                    </a:solidFill>
                  </a:rPr>
                  <a:t> </a:t>
                </a:r>
                <a:r>
                  <a:rPr lang="ru-RU" dirty="0" err="1">
                    <a:solidFill>
                      <a:schemeClr val="bg1"/>
                    </a:solidFill>
                  </a:rPr>
                  <a:t>карт</a:t>
                </a:r>
                <a:r>
                  <a:rPr lang="ru-RU" dirty="0">
                    <a:solidFill>
                      <a:schemeClr val="bg1"/>
                    </a:solidFill>
                  </a:rPr>
                  <a:t> </a:t>
                </a:r>
                <a:r>
                  <a:rPr lang="ru-RU" dirty="0" err="1">
                    <a:solidFill>
                      <a:schemeClr val="bg1"/>
                    </a:solidFill>
                  </a:rPr>
                  <a:t>признаков</a:t>
                </a:r>
                <a:r>
                  <a:rPr lang="ru-RU" dirty="0">
                    <a:solidFill>
                      <a:schemeClr val="bg1"/>
                    </a:solidFill>
                  </a:rPr>
                  <a:t>)</a:t>
                </a:r>
              </a:p>
              <a:p>
                <a:pPr marL="1143000" lvl="2" indent="-228600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dirty="0">
                    <a:solidFill>
                      <a:schemeClr val="bg1"/>
                    </a:solidFill>
                  </a:rPr>
                  <a:t> </a:t>
                </a:r>
                <a:r>
                  <a:rPr lang="en" dirty="0">
                    <a:solidFill>
                      <a:schemeClr val="bg1"/>
                    </a:solidFill>
                  </a:rPr>
                  <a:t>Class label smoothing</a:t>
                </a:r>
                <a:r>
                  <a:rPr lang="ru-RU" dirty="0">
                    <a:solidFill>
                      <a:schemeClr val="bg1"/>
                    </a:solidFill>
                  </a:rPr>
                  <a:t/>
                </a:r>
                <a:br>
                  <a:rPr lang="ru-RU" dirty="0">
                    <a:solidFill>
                      <a:schemeClr val="bg1"/>
                    </a:solidFill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ar-AE" sz="215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15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ar-AE" sz="215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ar-AE" sz="215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=(</m:t>
                    </m:r>
                    <m:r>
                      <a:rPr lang="ar-AE" sz="215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ar-AE" sz="215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ar-AE" sz="215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ar-AE" sz="215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  <m:sSub>
                      <m:sSubPr>
                        <m:ctrlPr>
                          <a:rPr lang="ar-AE" sz="215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15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ar-AE" sz="215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  <m:r>
                          <a:rPr lang="ar-AE" sz="215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ar-AE" sz="215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r>
                      <a:rPr lang="ar-AE" sz="215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+</m:t>
                    </m:r>
                    <m:r>
                      <a:rPr lang="ar-AE" sz="215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ar-AE" sz="215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/</m:t>
                    </m:r>
                    <m:r>
                      <a:rPr lang="ar-AE" sz="215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ar-AE" dirty="0">
                    <a:solidFill>
                      <a:schemeClr val="bg1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ar-AE" sz="23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ar-AE" dirty="0">
                    <a:solidFill>
                      <a:schemeClr val="bg1"/>
                    </a:solidFill>
                  </a:rPr>
                  <a:t>- </a:t>
                </a:r>
                <a:r>
                  <a:rPr lang="ru-RU" dirty="0" err="1">
                    <a:solidFill>
                      <a:schemeClr val="bg1"/>
                    </a:solidFill>
                  </a:rPr>
                  <a:t>гипе</a:t>
                </a:r>
                <a:r>
                  <a:rPr lang="ru-RU" dirty="0">
                    <a:solidFill>
                      <a:schemeClr val="bg1"/>
                    </a:solidFill>
                  </a:rPr>
                  <a:t> </a:t>
                </a:r>
                <a:r>
                  <a:rPr lang="ru-RU" dirty="0" err="1">
                    <a:solidFill>
                      <a:schemeClr val="bg1"/>
                    </a:solidFill>
                  </a:rPr>
                  <a:t>парам</a:t>
                </a:r>
                <a:r>
                  <a:rPr lang="ru-RU" dirty="0">
                    <a:solidFill>
                      <a:schemeClr val="bg1"/>
                    </a:solidFill>
                  </a:rPr>
                  <a:t>.; </a:t>
                </a:r>
                <a14:m>
                  <m:oMath xmlns:m="http://schemas.openxmlformats.org/officeDocument/2006/math">
                    <m:r>
                      <a:rPr lang="ru-RU" sz="215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ru-RU" dirty="0">
                    <a:solidFill>
                      <a:schemeClr val="bg1"/>
                    </a:solidFill>
                  </a:rPr>
                  <a:t>-число классов;</a:t>
                </a:r>
                <a:br>
                  <a:rPr lang="ru-RU" dirty="0">
                    <a:solidFill>
                      <a:schemeClr val="bg1"/>
                    </a:solidFill>
                  </a:rPr>
                </a:br>
                <a:r>
                  <a:rPr lang="ru-RU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ar-AE" dirty="0">
                    <a:solidFill>
                      <a:schemeClr val="bg1"/>
                    </a:solidFill>
                  </a:rPr>
                  <a:t>-</a:t>
                </a:r>
                <a:r>
                  <a:rPr lang="en" dirty="0" err="1">
                    <a:solidFill>
                      <a:schemeClr val="bg1"/>
                    </a:solidFill>
                  </a:rPr>
                  <a:t>OneHot</a:t>
                </a:r>
                <a:endParaRPr lang="en" dirty="0">
                  <a:solidFill>
                    <a:schemeClr val="bg1"/>
                  </a:solidFill>
                </a:endParaRPr>
              </a:p>
              <a:p>
                <a:pPr marL="685800" lvl="1" indent="-228600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en" dirty="0">
                    <a:solidFill>
                      <a:schemeClr val="bg1"/>
                    </a:solidFill>
                  </a:rPr>
                  <a:t>Bag of Specials (</a:t>
                </a:r>
                <a:r>
                  <a:rPr lang="en" dirty="0" err="1">
                    <a:solidFill>
                      <a:schemeClr val="bg1"/>
                    </a:solidFill>
                  </a:rPr>
                  <a:t>BoS</a:t>
                </a:r>
                <a:r>
                  <a:rPr lang="en" dirty="0">
                    <a:solidFill>
                      <a:schemeClr val="bg1"/>
                    </a:solidFill>
                  </a:rPr>
                  <a:t>):</a:t>
                </a:r>
                <a:endParaRPr lang="en" sz="2400" dirty="0">
                  <a:solidFill>
                    <a:schemeClr val="bg1"/>
                  </a:solidFill>
                </a:endParaRPr>
              </a:p>
              <a:p>
                <a:pPr marL="1143000" lvl="2" indent="-228600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en" dirty="0">
                    <a:solidFill>
                      <a:schemeClr val="bg1"/>
                    </a:solidFill>
                  </a:rPr>
                  <a:t>Mish </a:t>
                </a:r>
                <a:r>
                  <a:rPr lang="ru-RU" dirty="0" err="1">
                    <a:solidFill>
                      <a:schemeClr val="bg1"/>
                    </a:solidFill>
                  </a:rPr>
                  <a:t>функция</a:t>
                </a:r>
                <a:r>
                  <a:rPr lang="ru-RU" dirty="0">
                    <a:solidFill>
                      <a:schemeClr val="bg1"/>
                    </a:solidFill>
                  </a:rPr>
                  <a:t> </a:t>
                </a:r>
                <a:r>
                  <a:rPr lang="ru-RU" dirty="0" err="1">
                    <a:solidFill>
                      <a:schemeClr val="bg1"/>
                    </a:solidFill>
                  </a:rPr>
                  <a:t>активации</a:t>
                </a:r>
                <a:r>
                  <a:rPr lang="ru-RU" dirty="0">
                    <a:solidFill>
                      <a:schemeClr val="bg1"/>
                    </a:solidFill>
                  </a:rPr>
                  <a:t> </a:t>
                </a:r>
                <a:r>
                  <a:rPr lang="ru-RU" dirty="0" err="1">
                    <a:solidFill>
                      <a:schemeClr val="bg1"/>
                    </a:solidFill>
                  </a:rPr>
                  <a:t>вместо</a:t>
                </a:r>
                <a:r>
                  <a:rPr lang="ru-RU" dirty="0">
                    <a:solidFill>
                      <a:schemeClr val="bg1"/>
                    </a:solidFill>
                  </a:rPr>
                  <a:t> </a:t>
                </a:r>
                <a:r>
                  <a:rPr lang="en" dirty="0" err="1">
                    <a:solidFill>
                      <a:schemeClr val="bg1"/>
                    </a:solidFill>
                  </a:rPr>
                  <a:t>ReLU</a:t>
                </a:r>
                <a:endParaRPr lang="en" dirty="0">
                  <a:solidFill>
                    <a:schemeClr val="bg1"/>
                  </a:solidFill>
                </a:endParaRPr>
              </a:p>
              <a:p>
                <a:pPr marL="1143000" lvl="2" indent="-228600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en" dirty="0">
                    <a:solidFill>
                      <a:schemeClr val="bg1"/>
                    </a:solidFill>
                  </a:rPr>
                  <a:t>Multi-input weighted residual connections (</a:t>
                </a:r>
                <a:r>
                  <a:rPr lang="en" dirty="0" err="1">
                    <a:solidFill>
                      <a:schemeClr val="bg1"/>
                    </a:solidFill>
                  </a:rPr>
                  <a:t>MiWRC</a:t>
                </a:r>
                <a:r>
                  <a:rPr lang="en" dirty="0">
                    <a:solidFill>
                      <a:schemeClr val="bg1"/>
                    </a:solidFill>
                  </a:rPr>
                  <a:t>) (</a:t>
                </a:r>
                <a:r>
                  <a:rPr lang="ru-RU" dirty="0" err="1">
                    <a:solidFill>
                      <a:schemeClr val="bg1"/>
                    </a:solidFill>
                  </a:rPr>
                  <a:t>как</a:t>
                </a:r>
                <a:r>
                  <a:rPr lang="ru-RU" dirty="0">
                    <a:solidFill>
                      <a:schemeClr val="bg1"/>
                    </a:solidFill>
                  </a:rPr>
                  <a:t> в </a:t>
                </a:r>
                <a:r>
                  <a:rPr lang="en" dirty="0" err="1">
                    <a:solidFill>
                      <a:schemeClr val="bg1"/>
                    </a:solidFill>
                  </a:rPr>
                  <a:t>BiFPN</a:t>
                </a:r>
                <a:r>
                  <a:rPr lang="en" dirty="0">
                    <a:solidFill>
                      <a:schemeClr val="bg1"/>
                    </a:solidFill>
                  </a:rPr>
                  <a:t>)</a:t>
                </a:r>
              </a:p>
              <a:p>
                <a:pPr marL="1143000" lvl="2" indent="-228600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en" dirty="0">
                    <a:solidFill>
                      <a:schemeClr val="bg1"/>
                    </a:solidFill>
                  </a:rPr>
                  <a:t>Cross-stage partial connections (CSP)</a:t>
                </a:r>
              </a:p>
            </p:txBody>
          </p:sp>
        </mc:Choice>
        <mc:Fallback xmlns="">
          <p:sp>
            <p:nvSpPr>
              <p:cNvPr id="370" name="Объект 2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95230" y="886833"/>
                <a:ext cx="11601540" cy="5684454"/>
              </a:xfrm>
              <a:prstGeom prst="rect">
                <a:avLst/>
              </a:prstGeom>
              <a:blipFill>
                <a:blip r:embed="rId2"/>
                <a:stretch>
                  <a:fillRect l="-473" t="-53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71" name="Picture 2" descr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4520" y="3123447"/>
            <a:ext cx="5657337" cy="285876"/>
          </a:xfrm>
          <a:prstGeom prst="rect">
            <a:avLst/>
          </a:prstGeom>
          <a:ln w="12700">
            <a:miter lim="400000"/>
          </a:ln>
        </p:spPr>
      </p:pic>
      <p:pic>
        <p:nvPicPr>
          <p:cNvPr id="372" name="Picture 4" descr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6143" y="4069465"/>
            <a:ext cx="4143376" cy="2540886"/>
          </a:xfrm>
          <a:prstGeom prst="rect">
            <a:avLst/>
          </a:prstGeom>
          <a:ln w="12700">
            <a:miter lim="400000"/>
          </a:ln>
        </p:spPr>
      </p:pic>
      <p:pic>
        <p:nvPicPr>
          <p:cNvPr id="373" name="Picture 6" descr="Picture 6"/>
          <p:cNvPicPr>
            <a:picLocks noChangeAspect="1"/>
          </p:cNvPicPr>
          <p:nvPr/>
        </p:nvPicPr>
        <p:blipFill>
          <a:blip r:embed="rId5"/>
          <a:srcRect l="67332" t="300"/>
          <a:stretch>
            <a:fillRect/>
          </a:stretch>
        </p:blipFill>
        <p:spPr>
          <a:xfrm flipH="1">
            <a:off x="5565206" y="4795238"/>
            <a:ext cx="1666846" cy="1613314"/>
          </a:xfrm>
          <a:prstGeom prst="rect">
            <a:avLst/>
          </a:prstGeom>
          <a:ln w="12700">
            <a:miter lim="400000"/>
          </a:ln>
        </p:spPr>
      </p:pic>
      <p:sp>
        <p:nvSpPr>
          <p:cNvPr id="374" name="TextBox 3"/>
          <p:cNvSpPr txBox="1"/>
          <p:nvPr/>
        </p:nvSpPr>
        <p:spPr>
          <a:xfrm>
            <a:off x="9432563" y="3886200"/>
            <a:ext cx="768174" cy="3330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t>Mosaic</a:t>
            </a:r>
          </a:p>
        </p:txBody>
      </p:sp>
      <p:sp>
        <p:nvSpPr>
          <p:cNvPr id="375" name="TextBox 16"/>
          <p:cNvSpPr txBox="1"/>
          <p:nvPr/>
        </p:nvSpPr>
        <p:spPr>
          <a:xfrm>
            <a:off x="5764520" y="4316727"/>
            <a:ext cx="105682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rPr dirty="0" err="1">
                <a:solidFill>
                  <a:schemeClr val="bg1"/>
                </a:solidFill>
              </a:rPr>
              <a:t>DropBlock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376" name="Picture 8" descr="Picture 8"/>
          <p:cNvPicPr>
            <a:picLocks noChangeAspect="1"/>
          </p:cNvPicPr>
          <p:nvPr/>
        </p:nvPicPr>
        <p:blipFill>
          <a:blip r:embed="rId6"/>
          <a:srcRect l="75242" b="8196"/>
          <a:stretch>
            <a:fillRect/>
          </a:stretch>
        </p:blipFill>
        <p:spPr>
          <a:xfrm>
            <a:off x="3222906" y="4577352"/>
            <a:ext cx="1799070" cy="2315755"/>
          </a:xfrm>
          <a:prstGeom prst="rect">
            <a:avLst/>
          </a:prstGeom>
          <a:ln w="12700">
            <a:miter lim="400000"/>
          </a:ln>
        </p:spPr>
      </p:pic>
      <p:sp>
        <p:nvSpPr>
          <p:cNvPr id="377" name="TextBox 17"/>
          <p:cNvSpPr txBox="1"/>
          <p:nvPr/>
        </p:nvSpPr>
        <p:spPr>
          <a:xfrm>
            <a:off x="3727174" y="4256574"/>
            <a:ext cx="789638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rPr dirty="0" err="1">
                <a:solidFill>
                  <a:schemeClr val="bg1"/>
                </a:solidFill>
              </a:rPr>
              <a:t>MiWPC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378" name="Picture 4" descr="Picture 4"/>
          <p:cNvPicPr>
            <a:picLocks noChangeAspect="1"/>
          </p:cNvPicPr>
          <p:nvPr/>
        </p:nvPicPr>
        <p:blipFill>
          <a:blip r:embed="rId7"/>
          <a:srcRect l="59971" r="6313" b="3714"/>
          <a:stretch>
            <a:fillRect/>
          </a:stretch>
        </p:blipFill>
        <p:spPr>
          <a:xfrm>
            <a:off x="1719019" y="4316726"/>
            <a:ext cx="1105935" cy="24663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Заголовок 1"/>
          <p:cNvSpPr txBox="1">
            <a:spLocks noGrp="1"/>
          </p:cNvSpPr>
          <p:nvPr>
            <p:ph type="title"/>
          </p:nvPr>
        </p:nvSpPr>
        <p:spPr>
          <a:xfrm>
            <a:off x="761999" y="197161"/>
            <a:ext cx="10922001" cy="108009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lang="en" sz="4800" b="1" dirty="0">
                <a:solidFill>
                  <a:schemeClr val="bg1"/>
                </a:solidFill>
              </a:rPr>
              <a:t>YOLO </a:t>
            </a:r>
            <a:r>
              <a:rPr lang="ru-RU" sz="4800" b="1" dirty="0">
                <a:solidFill>
                  <a:schemeClr val="bg1"/>
                </a:solidFill>
              </a:rPr>
              <a:t>V4</a:t>
            </a:r>
            <a:endParaRPr sz="48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1" name="Объект 2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333286" y="925898"/>
                <a:ext cx="11601540" cy="5684454"/>
              </a:xfrm>
              <a:prstGeom prst="rect">
                <a:avLst/>
              </a:prstGeo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defRPr sz="1800"/>
                </a:pPr>
                <a:r>
                  <a:rPr lang="en" sz="2200" dirty="0">
                    <a:solidFill>
                      <a:schemeClr val="bg1"/>
                    </a:solidFill>
                  </a:rPr>
                  <a:t>Bag of Freebies (</a:t>
                </a:r>
                <a:r>
                  <a:rPr lang="en" sz="2200" dirty="0" err="1">
                    <a:solidFill>
                      <a:schemeClr val="bg1"/>
                    </a:solidFill>
                  </a:rPr>
                  <a:t>BoF</a:t>
                </a:r>
                <a:r>
                  <a:rPr lang="en" sz="2200" dirty="0">
                    <a:solidFill>
                      <a:schemeClr val="bg1"/>
                    </a:solidFill>
                  </a:rPr>
                  <a:t>) for detector</a:t>
                </a:r>
              </a:p>
              <a:p>
                <a:pPr marL="685800" lvl="1" indent="-228600">
                  <a:spcBef>
                    <a:spcPts val="0"/>
                  </a:spcBef>
                  <a:defRPr sz="1800"/>
                </a:pPr>
                <a:r>
                  <a:rPr lang="en" sz="2200" dirty="0" err="1">
                    <a:solidFill>
                      <a:schemeClr val="bg1"/>
                    </a:solidFill>
                  </a:rPr>
                  <a:t>CIoU</a:t>
                </a:r>
                <a:r>
                  <a:rPr lang="en" sz="2200" dirty="0">
                    <a:solidFill>
                      <a:schemeClr val="bg1"/>
                    </a:solidFill>
                  </a:rPr>
                  <a:t>-loss (complete </a:t>
                </a:r>
                <a:r>
                  <a:rPr lang="en" sz="2200" dirty="0" err="1">
                    <a:solidFill>
                      <a:schemeClr val="bg1"/>
                    </a:solidFill>
                  </a:rPr>
                  <a:t>IoU</a:t>
                </a:r>
                <a:r>
                  <a:rPr lang="en" sz="2200" dirty="0">
                    <a:solidFill>
                      <a:schemeClr val="bg1"/>
                    </a:solidFill>
                  </a:rPr>
                  <a:t> Loss),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Модификация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en" sz="2200" dirty="0" err="1">
                    <a:solidFill>
                      <a:schemeClr val="bg1"/>
                    </a:solidFill>
                  </a:rPr>
                  <a:t>IoU</a:t>
                </a:r>
                <a:r>
                  <a:rPr lang="en" sz="2200" dirty="0">
                    <a:solidFill>
                      <a:schemeClr val="bg1"/>
                    </a:solidFill>
                  </a:rPr>
                  <a:t>: </a:t>
                </a:r>
              </a:p>
              <a:p>
                <a:pPr marL="1143000" lvl="2" indent="-228600">
                  <a:spcBef>
                    <a:spcPts val="0"/>
                  </a:spcBef>
                  <a:defRPr sz="1600"/>
                </a:pPr>
                <a:r>
                  <a:rPr lang="ru-RU" sz="2200" dirty="0" err="1">
                    <a:solidFill>
                      <a:schemeClr val="bg1"/>
                    </a:solidFill>
                  </a:rPr>
                  <a:t>максимизирует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en" sz="2200" dirty="0" err="1">
                    <a:solidFill>
                      <a:schemeClr val="bg1"/>
                    </a:solidFill>
                  </a:rPr>
                  <a:t>IoU</a:t>
                </a:r>
                <a:r>
                  <a:rPr lang="en" sz="2200" dirty="0">
                    <a:solidFill>
                      <a:schemeClr val="bg1"/>
                    </a:solidFill>
                  </a:rPr>
                  <a:t>; </a:t>
                </a:r>
              </a:p>
              <a:p>
                <a:pPr marL="1143000" lvl="2" indent="-228600">
                  <a:spcBef>
                    <a:spcPts val="0"/>
                  </a:spcBef>
                  <a:defRPr sz="1600"/>
                </a:pPr>
                <a:r>
                  <a:rPr lang="ru-RU" sz="2200" dirty="0" err="1">
                    <a:solidFill>
                      <a:schemeClr val="bg1"/>
                    </a:solidFill>
                  </a:rPr>
                  <a:t>минимизирует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расстояние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между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центрами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детектированного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и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оригинального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en" sz="2200" dirty="0" err="1">
                    <a:solidFill>
                      <a:schemeClr val="bg1"/>
                    </a:solidFill>
                  </a:rPr>
                  <a:t>BBox</a:t>
                </a:r>
                <a:r>
                  <a:rPr lang="en" sz="2200" dirty="0">
                    <a:solidFill>
                      <a:schemeClr val="bg1"/>
                    </a:solidFill>
                  </a:rPr>
                  <a:t>; </a:t>
                </a:r>
              </a:p>
              <a:p>
                <a:pPr marL="1143000" lvl="2" indent="-228600">
                  <a:spcBef>
                    <a:spcPts val="0"/>
                  </a:spcBef>
                  <a:defRPr sz="1600"/>
                </a:pPr>
                <a:r>
                  <a:rPr lang="ru-RU" sz="2200" dirty="0" err="1">
                    <a:solidFill>
                      <a:schemeClr val="bg1"/>
                    </a:solidFill>
                  </a:rPr>
                  <a:t>минимизирует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различия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в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соотношении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сторон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в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en" sz="2200" dirty="0" err="1">
                    <a:solidFill>
                      <a:schemeClr val="bg1"/>
                    </a:solidFill>
                  </a:rPr>
                  <a:t>Bbox-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ах</a:t>
                </a:r>
                <a:endParaRPr lang="ru-RU" sz="2200" dirty="0">
                  <a:solidFill>
                    <a:schemeClr val="bg1"/>
                  </a:solidFill>
                </a:endParaRPr>
              </a:p>
              <a:p>
                <a:pPr marL="685800" lvl="1" indent="-228600">
                  <a:spcBef>
                    <a:spcPts val="0"/>
                  </a:spcBef>
                  <a:defRPr sz="1800"/>
                </a:pPr>
                <a:r>
                  <a:rPr lang="en" sz="2200" dirty="0" err="1">
                    <a:solidFill>
                      <a:schemeClr val="bg1"/>
                    </a:solidFill>
                  </a:rPr>
                  <a:t>CmBN</a:t>
                </a:r>
                <a:r>
                  <a:rPr lang="en" sz="2200" dirty="0">
                    <a:solidFill>
                      <a:schemeClr val="bg1"/>
                    </a:solidFill>
                  </a:rPr>
                  <a:t> (Cross Iteration </a:t>
                </a:r>
                <a:r>
                  <a:rPr lang="en" sz="2200" dirty="0" err="1">
                    <a:solidFill>
                      <a:schemeClr val="bg1"/>
                    </a:solidFill>
                  </a:rPr>
                  <a:t>miniBatchNorm</a:t>
                </a:r>
                <a:r>
                  <a:rPr lang="en" sz="2200" dirty="0">
                    <a:solidFill>
                      <a:schemeClr val="bg1"/>
                    </a:solidFill>
                  </a:rPr>
                  <a:t>) –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нормализация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батча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по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нескольким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итерациям</a:t>
                </a:r>
                <a:r>
                  <a:rPr lang="ru-RU" sz="2200" dirty="0">
                    <a:solidFill>
                      <a:schemeClr val="bg1"/>
                    </a:solidFill>
                  </a:rPr>
                  <a:t>. </a:t>
                </a:r>
              </a:p>
              <a:p>
                <a:pPr marL="1143000" lvl="2" indent="-228600">
                  <a:spcBef>
                    <a:spcPts val="0"/>
                  </a:spcBef>
                  <a:defRPr sz="1600"/>
                </a:pPr>
                <a:r>
                  <a:rPr lang="ru-RU" sz="2200" dirty="0" err="1">
                    <a:solidFill>
                      <a:schemeClr val="bg1"/>
                    </a:solidFill>
                  </a:rPr>
                  <a:t>Батч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разбивается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на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несколько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минибатчей</a:t>
                </a:r>
                <a:r>
                  <a:rPr lang="ru-RU" sz="2200" dirty="0">
                    <a:solidFill>
                      <a:schemeClr val="bg1"/>
                    </a:solidFill>
                  </a:rPr>
                  <a:t>, </a:t>
                </a:r>
              </a:p>
              <a:p>
                <a:pPr marL="1143000" lvl="2" indent="-228600">
                  <a:spcBef>
                    <a:spcPts val="0"/>
                  </a:spcBef>
                  <a:defRPr sz="1600"/>
                </a:pPr>
                <a:r>
                  <a:rPr lang="ru-RU" sz="2200" dirty="0" err="1">
                    <a:solidFill>
                      <a:schemeClr val="bg1"/>
                    </a:solidFill>
                  </a:rPr>
                  <a:t>статистики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для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нормализации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накапливаются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по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всем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минибатчам</a:t>
                </a:r>
                <a:r>
                  <a:rPr lang="ru-RU" sz="2200" dirty="0">
                    <a:solidFill>
                      <a:schemeClr val="bg1"/>
                    </a:solidFill>
                  </a:rPr>
                  <a:t>.</a:t>
                </a:r>
              </a:p>
              <a:p>
                <a:pPr marL="685800" lvl="1" indent="-228600">
                  <a:spcBef>
                    <a:spcPts val="0"/>
                  </a:spcBef>
                  <a:defRPr sz="1800"/>
                </a:pPr>
                <a:r>
                  <a:rPr lang="en" sz="2200" dirty="0" err="1">
                    <a:solidFill>
                      <a:schemeClr val="bg1"/>
                    </a:solidFill>
                  </a:rPr>
                  <a:t>DropBlock</a:t>
                </a:r>
                <a:r>
                  <a:rPr lang="en" sz="2200" dirty="0">
                    <a:solidFill>
                      <a:schemeClr val="bg1"/>
                    </a:solidFill>
                  </a:rPr>
                  <a:t> regularization,</a:t>
                </a:r>
              </a:p>
              <a:p>
                <a:pPr marL="685800" lvl="1" indent="-228600">
                  <a:spcBef>
                    <a:spcPts val="0"/>
                  </a:spcBef>
                  <a:defRPr sz="1800"/>
                </a:pPr>
                <a:r>
                  <a:rPr lang="en" sz="2200" dirty="0">
                    <a:solidFill>
                      <a:schemeClr val="bg1"/>
                    </a:solidFill>
                  </a:rPr>
                  <a:t>Mosaic data augmentation,</a:t>
                </a:r>
              </a:p>
              <a:p>
                <a:pPr marL="685800" lvl="1" indent="-228600">
                  <a:spcBef>
                    <a:spcPts val="0"/>
                  </a:spcBef>
                  <a:defRPr sz="1800"/>
                </a:pPr>
                <a:r>
                  <a:rPr lang="en" sz="2200" dirty="0">
                    <a:solidFill>
                      <a:schemeClr val="bg1"/>
                    </a:solidFill>
                  </a:rPr>
                  <a:t>Self-Adversarial Training,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Самосостязательная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атака</a:t>
                </a:r>
                <a:r>
                  <a:rPr lang="ru-RU" sz="2200" dirty="0">
                    <a:solidFill>
                      <a:schemeClr val="bg1"/>
                    </a:solidFill>
                  </a:rPr>
                  <a:t>:</a:t>
                </a:r>
              </a:p>
              <a:p>
                <a:pPr marL="1143000" lvl="2" indent="-228600">
                  <a:spcBef>
                    <a:spcPts val="0"/>
                  </a:spcBef>
                  <a:defRPr sz="1400"/>
                </a:pPr>
                <a:r>
                  <a:rPr lang="ru-RU" sz="2200" dirty="0" err="1">
                    <a:solidFill>
                      <a:schemeClr val="bg1"/>
                    </a:solidFill>
                  </a:rPr>
                  <a:t>Изменяет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изображение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таким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образом</a:t>
                </a:r>
                <a:r>
                  <a:rPr lang="ru-RU" sz="2200" dirty="0">
                    <a:solidFill>
                      <a:schemeClr val="bg1"/>
                    </a:solidFill>
                  </a:rPr>
                  <a:t>,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чтобы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наиболее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сильно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ухудшить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работу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детектора</a:t>
                </a:r>
                <a:r>
                  <a:rPr lang="ru-RU" sz="2200" dirty="0">
                    <a:solidFill>
                      <a:schemeClr val="bg1"/>
                    </a:solidFill>
                  </a:rPr>
                  <a:t>. </a:t>
                </a:r>
              </a:p>
              <a:p>
                <a:pPr marL="1143000" lvl="2" indent="-228600">
                  <a:spcBef>
                    <a:spcPts val="0"/>
                  </a:spcBef>
                  <a:defRPr sz="1400"/>
                </a:pPr>
                <a:r>
                  <a:rPr lang="ru-RU" sz="2200" dirty="0" err="1">
                    <a:solidFill>
                      <a:schemeClr val="bg1"/>
                    </a:solidFill>
                  </a:rPr>
                  <a:t>модель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обучается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с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помощью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этого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нового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изображения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с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исходной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рамкой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границы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и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меткой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класса</a:t>
                </a:r>
                <a:r>
                  <a:rPr lang="ru-RU" sz="2200" dirty="0">
                    <a:solidFill>
                      <a:schemeClr val="bg1"/>
                    </a:solidFill>
                  </a:rPr>
                  <a:t>. </a:t>
                </a:r>
              </a:p>
              <a:p>
                <a:pPr marL="1143000" lvl="2" indent="-228600">
                  <a:spcBef>
                    <a:spcPts val="0"/>
                  </a:spcBef>
                  <a:defRPr sz="1400"/>
                </a:pPr>
                <a:r>
                  <a:rPr lang="ru-RU" sz="2200" dirty="0" err="1">
                    <a:solidFill>
                      <a:schemeClr val="bg1"/>
                    </a:solidFill>
                  </a:rPr>
                  <a:t>Это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помогает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увеличить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обобщающую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способность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и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уменьшить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переобучение</a:t>
                </a:r>
                <a:r>
                  <a:rPr lang="ru-RU" sz="2200" dirty="0">
                    <a:solidFill>
                      <a:schemeClr val="bg1"/>
                    </a:solidFill>
                  </a:rPr>
                  <a:t>.</a:t>
                </a:r>
              </a:p>
              <a:p>
                <a:pPr marL="685800" lvl="1" indent="-228600">
                  <a:spcBef>
                    <a:spcPts val="0"/>
                  </a:spcBef>
                  <a:defRPr sz="1800"/>
                </a:pPr>
                <a:r>
                  <a:rPr lang="en" sz="2200" dirty="0">
                    <a:solidFill>
                      <a:schemeClr val="bg1"/>
                    </a:solidFill>
                  </a:rPr>
                  <a:t>Eliminate grid sensitivity,</a:t>
                </a:r>
              </a:p>
              <a:p>
                <a:pPr marL="1143000" lvl="2" indent="-228600">
                  <a:spcBef>
                    <a:spcPts val="0"/>
                  </a:spcBef>
                  <a:defRPr sz="1400"/>
                </a:pPr>
                <a:r>
                  <a:rPr lang="ru-RU" sz="2200" dirty="0" err="1">
                    <a:solidFill>
                      <a:schemeClr val="bg1"/>
                    </a:solidFill>
                  </a:rPr>
                  <a:t>В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расчете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масштаба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en" sz="2200" dirty="0" err="1">
                    <a:solidFill>
                      <a:schemeClr val="bg1"/>
                    </a:solidFill>
                  </a:rPr>
                  <a:t>Bbox</a:t>
                </a:r>
                <a:r>
                  <a:rPr lang="en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вместо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ar-AE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используется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коэффициент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с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изменением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масштаба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</a:p>
              <a:p>
                <a:pPr marL="1143000" lvl="2" indent="-228600">
                  <a:spcBef>
                    <a:spcPts val="0"/>
                  </a:spcBef>
                  <a:defRPr sz="1400"/>
                </a:pPr>
                <a:r>
                  <a:rPr lang="ru-RU" sz="2200" dirty="0" err="1">
                    <a:solidFill>
                      <a:schemeClr val="bg1"/>
                    </a:solidFill>
                  </a:rPr>
                  <a:t>это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нужно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для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того</a:t>
                </a:r>
                <a:r>
                  <a:rPr lang="ru-RU" sz="2200" dirty="0">
                    <a:solidFill>
                      <a:schemeClr val="bg1"/>
                    </a:solidFill>
                  </a:rPr>
                  <a:t>,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чтобы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проще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достигнуть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значений</a:t>
                </a:r>
                <a:r>
                  <a:rPr lang="ru-RU" sz="2200" dirty="0">
                    <a:solidFill>
                      <a:schemeClr val="bg1"/>
                    </a:solidFill>
                  </a:rPr>
                  <a:t> 0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или</a:t>
                </a:r>
                <a:r>
                  <a:rPr lang="ru-RU" sz="2200" dirty="0">
                    <a:solidFill>
                      <a:schemeClr val="bg1"/>
                    </a:solidFill>
                  </a:rPr>
                  <a:t> 1 (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за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того</a:t>
                </a:r>
                <a:r>
                  <a:rPr lang="ru-RU" sz="2200" dirty="0">
                    <a:solidFill>
                      <a:schemeClr val="bg1"/>
                    </a:solidFill>
                  </a:rPr>
                  <a:t>,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что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насыщение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выше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и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ниже</a:t>
                </a:r>
                <a:r>
                  <a:rPr lang="ru-RU" sz="2200" dirty="0">
                    <a:solidFill>
                      <a:schemeClr val="bg1"/>
                    </a:solidFill>
                  </a:rPr>
                  <a:t>).</a:t>
                </a:r>
              </a:p>
              <a:p>
                <a:pPr marL="685800" lvl="1" indent="-228600">
                  <a:spcBef>
                    <a:spcPts val="0"/>
                  </a:spcBef>
                  <a:defRPr sz="1800"/>
                </a:pPr>
                <a:r>
                  <a:rPr lang="en" sz="2200" dirty="0">
                    <a:solidFill>
                      <a:schemeClr val="bg1"/>
                    </a:solidFill>
                  </a:rPr>
                  <a:t>Using multiple anchors for a single ground truth,</a:t>
                </a:r>
              </a:p>
              <a:p>
                <a:pPr marL="685800" lvl="1" indent="-228600">
                  <a:spcBef>
                    <a:spcPts val="0"/>
                  </a:spcBef>
                  <a:defRPr sz="1800"/>
                </a:pPr>
                <a:r>
                  <a:rPr lang="en" sz="2200" dirty="0">
                    <a:solidFill>
                      <a:schemeClr val="bg1"/>
                    </a:solidFill>
                  </a:rPr>
                  <a:t>Cosine annealing scheduler,</a:t>
                </a:r>
              </a:p>
              <a:p>
                <a:pPr marL="1143000" lvl="2" indent="-228600">
                  <a:spcBef>
                    <a:spcPts val="0"/>
                  </a:spcBef>
                  <a:defRPr sz="1400"/>
                </a:pPr>
                <a:r>
                  <a:rPr lang="ru-RU" sz="2200" dirty="0" err="1">
                    <a:solidFill>
                      <a:schemeClr val="bg1"/>
                    </a:solidFill>
                  </a:rPr>
                  <a:t>Используется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модифицированный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en" sz="2200" dirty="0">
                    <a:solidFill>
                      <a:schemeClr val="bg1"/>
                    </a:solidFill>
                  </a:rPr>
                  <a:t>learning scheduler </a:t>
                </a:r>
              </a:p>
              <a:p>
                <a:pPr marL="685800" lvl="1" indent="-228600">
                  <a:spcBef>
                    <a:spcPts val="0"/>
                  </a:spcBef>
                  <a:defRPr sz="1900"/>
                </a:pPr>
                <a:r>
                  <a:rPr lang="en" sz="2200" dirty="0">
                    <a:solidFill>
                      <a:schemeClr val="bg1"/>
                    </a:solidFill>
                  </a:rPr>
                  <a:t>Hyperparameters selection using genetic algorithms,</a:t>
                </a:r>
              </a:p>
              <a:p>
                <a:pPr marL="685800" lvl="1" indent="-228600">
                  <a:spcBef>
                    <a:spcPts val="0"/>
                  </a:spcBef>
                  <a:defRPr sz="1800"/>
                </a:pPr>
                <a:r>
                  <a:rPr lang="en" sz="2200" dirty="0">
                    <a:solidFill>
                      <a:schemeClr val="bg1"/>
                    </a:solidFill>
                  </a:rPr>
                  <a:t>Random training shapes</a:t>
                </a:r>
              </a:p>
              <a:p>
                <a:pPr marL="1143000" lvl="2" indent="-228600">
                  <a:spcBef>
                    <a:spcPts val="0"/>
                  </a:spcBef>
                  <a:defRPr sz="1400"/>
                </a:pPr>
                <a:r>
                  <a:rPr lang="ru-RU" sz="2200" dirty="0" err="1">
                    <a:solidFill>
                      <a:schemeClr val="bg1"/>
                    </a:solidFill>
                  </a:rPr>
                  <a:t>Случайное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изменение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размера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изображения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в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ходе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тренировки</a:t>
                </a:r>
                <a:r>
                  <a:rPr lang="ru-RU" sz="2200" dirty="0">
                    <a:solidFill>
                      <a:schemeClr val="bg1"/>
                    </a:solidFill>
                  </a:rPr>
                  <a:t>.</a:t>
                </a:r>
                <a:endParaRPr sz="2200" dirty="0"/>
              </a:p>
            </p:txBody>
          </p:sp>
        </mc:Choice>
        <mc:Fallback xmlns="">
          <p:sp>
            <p:nvSpPr>
              <p:cNvPr id="381" name="Объект 2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33286" y="925898"/>
                <a:ext cx="11601540" cy="5684454"/>
              </a:xfrm>
              <a:prstGeom prst="rect">
                <a:avLst/>
              </a:prstGeom>
              <a:blipFill>
                <a:blip r:embed="rId2"/>
                <a:stretch>
                  <a:fillRect l="-656" t="-1336" r="-1094" b="-4699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82" name="Picture 14" descr="Picture 14"/>
          <p:cNvPicPr>
            <a:picLocks noChangeAspect="1"/>
          </p:cNvPicPr>
          <p:nvPr/>
        </p:nvPicPr>
        <p:blipFill>
          <a:blip r:embed="rId3"/>
          <a:srcRect l="16060" r="13906"/>
          <a:stretch>
            <a:fillRect/>
          </a:stretch>
        </p:blipFill>
        <p:spPr>
          <a:xfrm>
            <a:off x="7721598" y="4987811"/>
            <a:ext cx="3962403" cy="1396682"/>
          </a:xfrm>
          <a:prstGeom prst="rect">
            <a:avLst/>
          </a:prstGeom>
          <a:ln w="12700">
            <a:miter lim="400000"/>
          </a:ln>
        </p:spPr>
      </p:pic>
      <p:sp>
        <p:nvSpPr>
          <p:cNvPr id="383" name="Прямоугольник 23"/>
          <p:cNvSpPr txBox="1"/>
          <p:nvPr/>
        </p:nvSpPr>
        <p:spPr>
          <a:xfrm>
            <a:off x="3362690" y="3244333"/>
            <a:ext cx="5419760" cy="333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D9D9D9"/>
                </a:solidFill>
              </a:defRPr>
            </a:lvl1pPr>
          </a:lstStyle>
          <a:p>
            <a:r>
              <a:t>https://jonathan-hui.medium.com/yolov4-c9901eaa8e61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Заголовок 1"/>
          <p:cNvSpPr txBox="1">
            <a:spLocks noGrp="1"/>
          </p:cNvSpPr>
          <p:nvPr>
            <p:ph type="title"/>
          </p:nvPr>
        </p:nvSpPr>
        <p:spPr>
          <a:xfrm>
            <a:off x="531407" y="197161"/>
            <a:ext cx="11832133" cy="928069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lang="en" sz="4800" b="1" dirty="0">
                <a:solidFill>
                  <a:schemeClr val="bg1"/>
                </a:solidFill>
              </a:rPr>
              <a:t>YOLO </a:t>
            </a:r>
            <a:r>
              <a:rPr lang="ru-RU" sz="4800" b="1" dirty="0">
                <a:solidFill>
                  <a:schemeClr val="bg1"/>
                </a:solidFill>
              </a:rPr>
              <a:t>V4</a:t>
            </a:r>
            <a:endParaRPr sz="4800" b="1" dirty="0">
              <a:solidFill>
                <a:schemeClr val="bg1"/>
              </a:solidFill>
            </a:endParaRPr>
          </a:p>
        </p:txBody>
      </p:sp>
      <p:sp>
        <p:nvSpPr>
          <p:cNvPr id="386" name="Объект 2"/>
          <p:cNvSpPr txBox="1">
            <a:spLocks noGrp="1"/>
          </p:cNvSpPr>
          <p:nvPr>
            <p:ph type="body" idx="1"/>
          </p:nvPr>
        </p:nvSpPr>
        <p:spPr>
          <a:xfrm>
            <a:off x="333286" y="925898"/>
            <a:ext cx="11601540" cy="5684454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pic>
        <p:nvPicPr>
          <p:cNvPr id="387" name="Picture 10" descr="Picture 10"/>
          <p:cNvPicPr>
            <a:picLocks noChangeAspect="1"/>
          </p:cNvPicPr>
          <p:nvPr/>
        </p:nvPicPr>
        <p:blipFill>
          <a:blip r:embed="rId2"/>
          <a:srcRect l="31460" r="22064"/>
          <a:stretch>
            <a:fillRect/>
          </a:stretch>
        </p:blipFill>
        <p:spPr>
          <a:xfrm>
            <a:off x="1028700" y="2018052"/>
            <a:ext cx="3873500" cy="857251"/>
          </a:xfrm>
          <a:prstGeom prst="rect">
            <a:avLst/>
          </a:prstGeom>
          <a:ln w="12700">
            <a:miter lim="400000"/>
          </a:ln>
        </p:spPr>
      </p:pic>
      <p:sp>
        <p:nvSpPr>
          <p:cNvPr id="388" name="TextBox 4"/>
          <p:cNvSpPr txBox="1"/>
          <p:nvPr/>
        </p:nvSpPr>
        <p:spPr>
          <a:xfrm>
            <a:off x="1452133" y="1469969"/>
            <a:ext cx="1586010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rPr dirty="0">
                <a:solidFill>
                  <a:schemeClr val="bg1"/>
                </a:solidFill>
              </a:rPr>
              <a:t>Generalized </a:t>
            </a:r>
            <a:r>
              <a:rPr dirty="0" err="1">
                <a:solidFill>
                  <a:schemeClr val="bg1"/>
                </a:solidFill>
              </a:rPr>
              <a:t>IoU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389" name="Picture 12" descr="Picture 12"/>
          <p:cNvPicPr>
            <a:picLocks noChangeAspect="1"/>
          </p:cNvPicPr>
          <p:nvPr/>
        </p:nvPicPr>
        <p:blipFill>
          <a:blip r:embed="rId3"/>
          <a:srcRect l="15200" r="11200"/>
          <a:stretch>
            <a:fillRect/>
          </a:stretch>
        </p:blipFill>
        <p:spPr>
          <a:xfrm>
            <a:off x="519170" y="3768125"/>
            <a:ext cx="6134101" cy="2809877"/>
          </a:xfrm>
          <a:prstGeom prst="rect">
            <a:avLst/>
          </a:prstGeom>
          <a:ln w="12700">
            <a:miter lim="400000"/>
          </a:ln>
        </p:spPr>
      </p:pic>
      <p:sp>
        <p:nvSpPr>
          <p:cNvPr id="390" name="TextBox 8"/>
          <p:cNvSpPr txBox="1"/>
          <p:nvPr/>
        </p:nvSpPr>
        <p:spPr>
          <a:xfrm>
            <a:off x="1644063" y="3312374"/>
            <a:ext cx="1274771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rPr dirty="0">
                <a:solidFill>
                  <a:schemeClr val="bg1"/>
                </a:solidFill>
              </a:rPr>
              <a:t>Distance </a:t>
            </a:r>
            <a:r>
              <a:rPr dirty="0" err="1">
                <a:solidFill>
                  <a:schemeClr val="bg1"/>
                </a:solidFill>
              </a:rPr>
              <a:t>IoU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391" name="Прямоугольник 3"/>
          <p:cNvSpPr txBox="1"/>
          <p:nvPr/>
        </p:nvSpPr>
        <p:spPr>
          <a:xfrm>
            <a:off x="5656033" y="869684"/>
            <a:ext cx="6004560" cy="1488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solidFill>
                  <a:srgbClr val="292929"/>
                </a:solidFill>
                <a:latin typeface="Charter Roman"/>
                <a:ea typeface="Charter Roman"/>
                <a:cs typeface="Charter Roman"/>
                <a:sym typeface="Charter Roman"/>
              </a:defRPr>
            </a:pPr>
            <a:r>
              <a:rPr dirty="0">
                <a:solidFill>
                  <a:schemeClr val="bg1"/>
                </a:solidFill>
              </a:rPr>
              <a:t>Finally, Complete </a:t>
            </a:r>
            <a:r>
              <a:rPr dirty="0" err="1">
                <a:solidFill>
                  <a:schemeClr val="bg1"/>
                </a:solidFill>
              </a:rPr>
              <a:t>IoU</a:t>
            </a:r>
            <a:r>
              <a:rPr dirty="0">
                <a:solidFill>
                  <a:schemeClr val="bg1"/>
                </a:solidFill>
              </a:rPr>
              <a:t> Loss (</a:t>
            </a:r>
            <a:r>
              <a:rPr dirty="0" err="1">
                <a:solidFill>
                  <a:schemeClr val="bg1"/>
                </a:solidFill>
              </a:rPr>
              <a:t>CIoU</a:t>
            </a:r>
            <a:r>
              <a:rPr dirty="0">
                <a:solidFill>
                  <a:schemeClr val="bg1"/>
                </a:solidFill>
              </a:rPr>
              <a:t>) is introduced to:</a:t>
            </a:r>
          </a:p>
          <a:p>
            <a:pPr>
              <a:buSzPct val="100000"/>
              <a:buFont typeface="Arial"/>
              <a:buChar char="•"/>
              <a:defRPr>
                <a:solidFill>
                  <a:srgbClr val="292929"/>
                </a:solidFill>
                <a:latin typeface="Charter Roman"/>
                <a:ea typeface="Charter Roman"/>
                <a:cs typeface="Charter Roman"/>
                <a:sym typeface="Charter Roman"/>
              </a:defRPr>
            </a:pPr>
            <a:r>
              <a:rPr dirty="0">
                <a:solidFill>
                  <a:schemeClr val="bg1"/>
                </a:solidFill>
              </a:rPr>
              <a:t>increase the overlapping area of the ground truth box and the predicted box,</a:t>
            </a:r>
          </a:p>
          <a:p>
            <a:pPr>
              <a:buSzPct val="100000"/>
              <a:buFont typeface="Arial"/>
              <a:buChar char="•"/>
              <a:defRPr>
                <a:solidFill>
                  <a:srgbClr val="292929"/>
                </a:solidFill>
                <a:latin typeface="Charter Roman"/>
                <a:ea typeface="Charter Roman"/>
                <a:cs typeface="Charter Roman"/>
                <a:sym typeface="Charter Roman"/>
              </a:defRPr>
            </a:pPr>
            <a:r>
              <a:rPr dirty="0">
                <a:solidFill>
                  <a:schemeClr val="bg1"/>
                </a:solidFill>
              </a:rPr>
              <a:t>minimize their central point distance, and</a:t>
            </a:r>
          </a:p>
          <a:p>
            <a:pPr>
              <a:buSzPct val="100000"/>
              <a:buFont typeface="Arial"/>
              <a:buChar char="•"/>
              <a:defRPr>
                <a:solidFill>
                  <a:srgbClr val="292929"/>
                </a:solidFill>
                <a:latin typeface="Charter Roman"/>
                <a:ea typeface="Charter Roman"/>
                <a:cs typeface="Charter Roman"/>
                <a:sym typeface="Charter Roman"/>
              </a:defRPr>
            </a:pPr>
            <a:r>
              <a:rPr dirty="0">
                <a:solidFill>
                  <a:schemeClr val="bg1"/>
                </a:solidFill>
              </a:rPr>
              <a:t>maintain the consistency of the boxes’ aspect ratio.</a:t>
            </a:r>
          </a:p>
        </p:txBody>
      </p:sp>
      <p:pic>
        <p:nvPicPr>
          <p:cNvPr id="392" name="Picture 2" descr="Picture 2"/>
          <p:cNvPicPr>
            <a:picLocks noChangeAspect="1"/>
          </p:cNvPicPr>
          <p:nvPr/>
        </p:nvPicPr>
        <p:blipFill>
          <a:blip r:embed="rId4"/>
          <a:srcRect l="16113" r="18057"/>
          <a:stretch>
            <a:fillRect/>
          </a:stretch>
        </p:blipFill>
        <p:spPr>
          <a:xfrm>
            <a:off x="6839153" y="2412575"/>
            <a:ext cx="4993250" cy="4334419"/>
          </a:xfrm>
          <a:prstGeom prst="rect">
            <a:avLst/>
          </a:prstGeom>
          <a:ln w="12700">
            <a:miter lim="400000"/>
          </a:ln>
        </p:spPr>
      </p:pic>
      <p:sp>
        <p:nvSpPr>
          <p:cNvPr id="393" name="Прямоугольник 5"/>
          <p:cNvSpPr txBox="1"/>
          <p:nvPr/>
        </p:nvSpPr>
        <p:spPr>
          <a:xfrm>
            <a:off x="5254990" y="3137048"/>
            <a:ext cx="5419760" cy="3330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D9D9D9"/>
                </a:solidFill>
              </a:defRPr>
            </a:lvl1pPr>
          </a:lstStyle>
          <a:p>
            <a:r>
              <a:t>https://jonathan-hui.medium.com/yolov4-c9901eaa8e61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Заголовок 1"/>
          <p:cNvSpPr txBox="1">
            <a:spLocks noGrp="1"/>
          </p:cNvSpPr>
          <p:nvPr>
            <p:ph type="title"/>
          </p:nvPr>
        </p:nvSpPr>
        <p:spPr>
          <a:xfrm>
            <a:off x="434566" y="365125"/>
            <a:ext cx="10919234" cy="1144850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sz="4800" b="1" dirty="0" err="1">
                <a:solidFill>
                  <a:schemeClr val="bg1"/>
                </a:solidFill>
              </a:rPr>
              <a:t>RetinaNet</a:t>
            </a:r>
            <a:endParaRPr sz="4800" b="1" dirty="0">
              <a:solidFill>
                <a:schemeClr val="bg1"/>
              </a:solidFill>
            </a:endParaRPr>
          </a:p>
        </p:txBody>
      </p:sp>
      <p:sp>
        <p:nvSpPr>
          <p:cNvPr id="238" name="Объект 2"/>
          <p:cNvSpPr txBox="1">
            <a:spLocks noGrp="1"/>
          </p:cNvSpPr>
          <p:nvPr>
            <p:ph type="body" idx="1"/>
          </p:nvPr>
        </p:nvSpPr>
        <p:spPr>
          <a:xfrm>
            <a:off x="222894" y="1349952"/>
            <a:ext cx="11617653" cy="5142923"/>
          </a:xfrm>
          <a:prstGeom prst="rect">
            <a:avLst/>
          </a:prstGeom>
        </p:spPr>
        <p:txBody>
          <a:bodyPr>
            <a:normAutofit/>
          </a:bodyPr>
          <a:lstStyle/>
          <a:p>
            <a:pPr hangingPunct="0">
              <a:lnSpc>
                <a:spcPct val="100000"/>
              </a:lnSpc>
              <a:spcBef>
                <a:spcPts val="0"/>
              </a:spcBef>
            </a:pPr>
            <a:r>
              <a:rPr lang="ru-RU" sz="2200" dirty="0">
                <a:solidFill>
                  <a:schemeClr val="bg1"/>
                </a:solidFill>
              </a:rPr>
              <a:t>Основная идея в том, чтобы убрать доп. </a:t>
            </a:r>
            <a:r>
              <a:rPr lang="en-US" sz="2200" dirty="0">
                <a:solidFill>
                  <a:schemeClr val="bg1"/>
                </a:solidFill>
              </a:rPr>
              <a:t>NMS </a:t>
            </a:r>
            <a:r>
              <a:rPr lang="ru-RU" sz="2200" dirty="0">
                <a:solidFill>
                  <a:schemeClr val="bg1"/>
                </a:solidFill>
              </a:rPr>
              <a:t>(доп. Анализ) и </a:t>
            </a:r>
            <a:r>
              <a:rPr lang="en-US" sz="2200" dirty="0">
                <a:solidFill>
                  <a:schemeClr val="bg1"/>
                </a:solidFill>
              </a:rPr>
              <a:t>ROI Pooling, </a:t>
            </a:r>
            <a:r>
              <a:rPr lang="ru-RU" sz="2200" dirty="0">
                <a:solidFill>
                  <a:schemeClr val="bg1"/>
                </a:solidFill>
              </a:rPr>
              <a:t>которые делают сеть многоэтапной и вычислительно сложной.</a:t>
            </a:r>
          </a:p>
          <a:p>
            <a:pPr lvl="1" hangingPunct="0">
              <a:lnSpc>
                <a:spcPct val="100000"/>
              </a:lnSpc>
              <a:spcBef>
                <a:spcPts val="0"/>
              </a:spcBef>
            </a:pPr>
            <a:r>
              <a:rPr lang="ru-RU" sz="1800" dirty="0">
                <a:solidFill>
                  <a:schemeClr val="bg1"/>
                </a:solidFill>
              </a:rPr>
              <a:t>Таким образом подход становится одноэтапным.</a:t>
            </a:r>
            <a:endParaRPr lang="ru-RU" sz="1800" dirty="0">
              <a:solidFill>
                <a:schemeClr val="bg1"/>
              </a:solidFill>
              <a:sym typeface="Calibri"/>
            </a:endParaRPr>
          </a:p>
          <a:p>
            <a:pPr hangingPunct="0">
              <a:lnSpc>
                <a:spcPct val="100000"/>
              </a:lnSpc>
              <a:spcBef>
                <a:spcPts val="0"/>
              </a:spcBef>
            </a:pPr>
            <a:r>
              <a:rPr lang="ru-RU" sz="2200" dirty="0">
                <a:solidFill>
                  <a:schemeClr val="bg1"/>
                </a:solidFill>
                <a:sym typeface="Calibri"/>
              </a:rPr>
              <a:t>В данной сети </a:t>
            </a:r>
            <a:r>
              <a:rPr lang="en-US" sz="2200" dirty="0">
                <a:solidFill>
                  <a:schemeClr val="bg1"/>
                </a:solidFill>
                <a:sym typeface="Calibri"/>
              </a:rPr>
              <a:t>RPN </a:t>
            </a:r>
            <a:r>
              <a:rPr lang="ru-RU" sz="2200" dirty="0">
                <a:solidFill>
                  <a:schemeClr val="bg1"/>
                </a:solidFill>
                <a:sym typeface="Calibri"/>
              </a:rPr>
              <a:t>выполняется для каждого масштаба </a:t>
            </a:r>
            <a:r>
              <a:rPr lang="en-US" sz="2200" dirty="0">
                <a:solidFill>
                  <a:schemeClr val="bg1"/>
                </a:solidFill>
                <a:sym typeface="Calibri"/>
              </a:rPr>
              <a:t>FPN </a:t>
            </a:r>
            <a:r>
              <a:rPr lang="ru-RU" sz="2200" dirty="0">
                <a:solidFill>
                  <a:schemeClr val="bg1"/>
                </a:solidFill>
                <a:sym typeface="Calibri"/>
              </a:rPr>
              <a:t>при помощи сверточного слоя.</a:t>
            </a:r>
            <a:endParaRPr lang="en-US" sz="2200" dirty="0">
              <a:solidFill>
                <a:schemeClr val="bg1"/>
              </a:solidFill>
              <a:sym typeface="Calibri"/>
            </a:endParaRPr>
          </a:p>
          <a:p>
            <a:pPr algn="just">
              <a:defRPr sz="2000"/>
            </a:pPr>
            <a:endParaRPr sz="2200" dirty="0">
              <a:solidFill>
                <a:schemeClr val="bg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230540" y="4964424"/>
            <a:ext cx="92396" cy="43088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2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0049" y="2975688"/>
            <a:ext cx="7141436" cy="36960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6" name="Прямоугольник 5"/>
          <p:cNvSpPr/>
          <p:nvPr/>
        </p:nvSpPr>
        <p:spPr>
          <a:xfrm>
            <a:off x="222894" y="1356532"/>
            <a:ext cx="11211379" cy="703003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225477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Прямоугольник 4"/>
          <p:cNvSpPr txBox="1"/>
          <p:nvPr/>
        </p:nvSpPr>
        <p:spPr>
          <a:xfrm>
            <a:off x="3362690" y="3244333"/>
            <a:ext cx="5419760" cy="333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D9D9D9"/>
                </a:solidFill>
              </a:defRPr>
            </a:lvl1pPr>
          </a:lstStyle>
          <a:p>
            <a:r>
              <a:t>https://jonathan-hui.medium.com/yolov4-c9901eaa8e61</a:t>
            </a:r>
          </a:p>
        </p:txBody>
      </p:sp>
      <p:pic>
        <p:nvPicPr>
          <p:cNvPr id="396" name="Picture 8" descr="Picture 8"/>
          <p:cNvPicPr>
            <a:picLocks noChangeAspect="1"/>
          </p:cNvPicPr>
          <p:nvPr/>
        </p:nvPicPr>
        <p:blipFill>
          <a:blip r:embed="rId2"/>
          <a:srcRect l="12238" r="9220"/>
          <a:stretch>
            <a:fillRect/>
          </a:stretch>
        </p:blipFill>
        <p:spPr>
          <a:xfrm>
            <a:off x="-2425989" y="3792322"/>
            <a:ext cx="3875315" cy="3479245"/>
          </a:xfrm>
          <a:prstGeom prst="rect">
            <a:avLst/>
          </a:prstGeom>
          <a:ln w="12700">
            <a:miter lim="400000"/>
          </a:ln>
        </p:spPr>
      </p:pic>
      <p:sp>
        <p:nvSpPr>
          <p:cNvPr id="397" name="Заголовок 1"/>
          <p:cNvSpPr txBox="1">
            <a:spLocks noGrp="1"/>
          </p:cNvSpPr>
          <p:nvPr>
            <p:ph type="title"/>
          </p:nvPr>
        </p:nvSpPr>
        <p:spPr>
          <a:xfrm>
            <a:off x="638629" y="197161"/>
            <a:ext cx="10638971" cy="1079883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lang="en" sz="4800" b="1" dirty="0">
                <a:solidFill>
                  <a:schemeClr val="bg1"/>
                </a:solidFill>
              </a:rPr>
              <a:t>YOLO </a:t>
            </a:r>
            <a:r>
              <a:rPr lang="ru-RU" sz="4800" b="1" dirty="0">
                <a:solidFill>
                  <a:schemeClr val="bg1"/>
                </a:solidFill>
              </a:rPr>
              <a:t>V4</a:t>
            </a:r>
            <a:endParaRPr sz="4800" b="1" dirty="0">
              <a:solidFill>
                <a:schemeClr val="bg1"/>
              </a:solidFill>
            </a:endParaRPr>
          </a:p>
        </p:txBody>
      </p:sp>
      <p:sp>
        <p:nvSpPr>
          <p:cNvPr id="398" name="Объект 2"/>
          <p:cNvSpPr txBox="1">
            <a:spLocks noGrp="1"/>
          </p:cNvSpPr>
          <p:nvPr>
            <p:ph type="body" idx="1"/>
          </p:nvPr>
        </p:nvSpPr>
        <p:spPr>
          <a:xfrm>
            <a:off x="80024" y="1113334"/>
            <a:ext cx="11601540" cy="5684454"/>
          </a:xfrm>
          <a:prstGeom prst="rect">
            <a:avLst/>
          </a:prstGeom>
        </p:spPr>
        <p:txBody>
          <a:bodyPr/>
          <a:lstStyle/>
          <a:p>
            <a:pPr>
              <a:defRPr sz="2000"/>
            </a:pPr>
            <a:r>
              <a:rPr dirty="0">
                <a:solidFill>
                  <a:schemeClr val="bg1"/>
                </a:solidFill>
              </a:rPr>
              <a:t>Bag of Specials (</a:t>
            </a:r>
            <a:r>
              <a:rPr dirty="0" err="1">
                <a:solidFill>
                  <a:schemeClr val="bg1"/>
                </a:solidFill>
              </a:rPr>
              <a:t>BoS</a:t>
            </a:r>
            <a:r>
              <a:rPr dirty="0">
                <a:solidFill>
                  <a:schemeClr val="bg1"/>
                </a:solidFill>
              </a:rPr>
              <a:t>) for detector</a:t>
            </a:r>
          </a:p>
          <a:p>
            <a:pPr marL="685800" lvl="1" indent="-228600">
              <a:spcBef>
                <a:spcPts val="500"/>
              </a:spcBef>
              <a:defRPr sz="2000"/>
            </a:pPr>
            <a:r>
              <a:rPr dirty="0">
                <a:solidFill>
                  <a:schemeClr val="bg1"/>
                </a:solidFill>
              </a:rPr>
              <a:t>Mish activation,</a:t>
            </a:r>
            <a:endParaRPr sz="2400" dirty="0">
              <a:solidFill>
                <a:schemeClr val="bg1"/>
              </a:solidFill>
            </a:endParaRPr>
          </a:p>
          <a:p>
            <a:pPr marL="685800" lvl="1" indent="-228600">
              <a:spcBef>
                <a:spcPts val="500"/>
              </a:spcBef>
              <a:defRPr sz="2000"/>
            </a:pPr>
            <a:r>
              <a:rPr dirty="0">
                <a:solidFill>
                  <a:schemeClr val="bg1"/>
                </a:solidFill>
              </a:rPr>
              <a:t>modified SPP-block,</a:t>
            </a:r>
            <a:endParaRPr sz="2400" dirty="0">
              <a:solidFill>
                <a:schemeClr val="bg1"/>
              </a:solidFill>
            </a:endParaRPr>
          </a:p>
          <a:p>
            <a:pPr marL="685800" lvl="1" indent="-228600">
              <a:spcBef>
                <a:spcPts val="500"/>
              </a:spcBef>
              <a:defRPr sz="2000"/>
            </a:pPr>
            <a:r>
              <a:rPr dirty="0">
                <a:solidFill>
                  <a:schemeClr val="bg1"/>
                </a:solidFill>
              </a:rPr>
              <a:t>modified SAM-block,</a:t>
            </a:r>
            <a:endParaRPr sz="2400" dirty="0">
              <a:solidFill>
                <a:schemeClr val="bg1"/>
              </a:solidFill>
            </a:endParaRPr>
          </a:p>
          <a:p>
            <a:pPr marL="685800" lvl="1" indent="-228600">
              <a:spcBef>
                <a:spcPts val="500"/>
              </a:spcBef>
              <a:defRPr sz="2000"/>
            </a:pPr>
            <a:r>
              <a:rPr dirty="0">
                <a:solidFill>
                  <a:schemeClr val="bg1"/>
                </a:solidFill>
              </a:rPr>
              <a:t>modified PAN path-aggregation block</a:t>
            </a:r>
          </a:p>
          <a:p>
            <a:pPr marL="685800" lvl="1" indent="-228600">
              <a:spcBef>
                <a:spcPts val="500"/>
              </a:spcBef>
              <a:defRPr sz="2000"/>
            </a:pPr>
            <a:r>
              <a:rPr dirty="0" err="1">
                <a:solidFill>
                  <a:schemeClr val="bg1"/>
                </a:solidFill>
              </a:rPr>
              <a:t>DIoU</a:t>
            </a:r>
            <a:r>
              <a:rPr dirty="0">
                <a:solidFill>
                  <a:schemeClr val="bg1"/>
                </a:solidFill>
              </a:rPr>
              <a:t>-NMS</a:t>
            </a:r>
          </a:p>
          <a:p>
            <a:pPr marL="1143000" lvl="2" indent="-228600">
              <a:spcBef>
                <a:spcPts val="500"/>
              </a:spcBef>
              <a:defRPr sz="1600"/>
            </a:pPr>
            <a:r>
              <a:rPr dirty="0" err="1">
                <a:solidFill>
                  <a:schemeClr val="bg1"/>
                </a:solidFill>
              </a:rPr>
              <a:t>Используется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DIoU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вместо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IoU</a:t>
            </a:r>
            <a:r>
              <a:rPr dirty="0">
                <a:solidFill>
                  <a:schemeClr val="bg1"/>
                </a:solidFill>
              </a:rPr>
              <a:t> в NMS</a:t>
            </a:r>
          </a:p>
        </p:txBody>
      </p:sp>
      <p:pic>
        <p:nvPicPr>
          <p:cNvPr id="399" name="Picture 8" descr="Picture 8"/>
          <p:cNvPicPr>
            <a:picLocks noChangeAspect="1"/>
          </p:cNvPicPr>
          <p:nvPr/>
        </p:nvPicPr>
        <p:blipFill>
          <a:blip r:embed="rId3"/>
          <a:srcRect l="15662" r="16622"/>
          <a:stretch>
            <a:fillRect/>
          </a:stretch>
        </p:blipFill>
        <p:spPr>
          <a:xfrm>
            <a:off x="761999" y="4678603"/>
            <a:ext cx="3705264" cy="1851025"/>
          </a:xfrm>
          <a:prstGeom prst="rect">
            <a:avLst/>
          </a:prstGeom>
          <a:ln w="12700">
            <a:miter lim="400000"/>
          </a:ln>
        </p:spPr>
      </p:pic>
      <p:sp>
        <p:nvSpPr>
          <p:cNvPr id="400" name="TextBox 3"/>
          <p:cNvSpPr txBox="1"/>
          <p:nvPr/>
        </p:nvSpPr>
        <p:spPr>
          <a:xfrm>
            <a:off x="8782450" y="2168730"/>
            <a:ext cx="263379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rPr dirty="0" err="1">
                <a:solidFill>
                  <a:schemeClr val="bg1"/>
                </a:solidFill>
              </a:rPr>
              <a:t>Обычный</a:t>
            </a:r>
            <a:r>
              <a:rPr dirty="0">
                <a:solidFill>
                  <a:schemeClr val="bg1"/>
                </a:solidFill>
              </a:rPr>
              <a:t> Spatial attention</a:t>
            </a:r>
          </a:p>
        </p:txBody>
      </p:sp>
      <p:pic>
        <p:nvPicPr>
          <p:cNvPr id="401" name="Picture 4" descr="Picture 4"/>
          <p:cNvPicPr>
            <a:picLocks noChangeAspect="1"/>
          </p:cNvPicPr>
          <p:nvPr/>
        </p:nvPicPr>
        <p:blipFill>
          <a:blip r:embed="rId4"/>
          <a:srcRect l="20423" r="20200"/>
          <a:stretch>
            <a:fillRect/>
          </a:stretch>
        </p:blipFill>
        <p:spPr>
          <a:xfrm>
            <a:off x="6311207" y="2824451"/>
            <a:ext cx="6179301" cy="2212214"/>
          </a:xfrm>
          <a:prstGeom prst="rect">
            <a:avLst/>
          </a:prstGeom>
          <a:ln w="12700">
            <a:miter lim="400000"/>
          </a:ln>
        </p:spPr>
      </p:pic>
      <p:pic>
        <p:nvPicPr>
          <p:cNvPr id="402" name="Picture 6" descr="Picture 6"/>
          <p:cNvPicPr>
            <a:picLocks noChangeAspect="1"/>
          </p:cNvPicPr>
          <p:nvPr/>
        </p:nvPicPr>
        <p:blipFill>
          <a:blip r:embed="rId5"/>
          <a:srcRect l="20762" r="18894"/>
          <a:stretch>
            <a:fillRect/>
          </a:stretch>
        </p:blipFill>
        <p:spPr>
          <a:xfrm>
            <a:off x="2906564" y="4283693"/>
            <a:ext cx="6458596" cy="4232339"/>
          </a:xfrm>
          <a:prstGeom prst="rect">
            <a:avLst/>
          </a:prstGeom>
          <a:ln w="12700">
            <a:miter lim="400000"/>
          </a:ln>
        </p:spPr>
      </p:pic>
      <p:sp>
        <p:nvSpPr>
          <p:cNvPr id="403" name="TextBox 12"/>
          <p:cNvSpPr txBox="1"/>
          <p:nvPr/>
        </p:nvSpPr>
        <p:spPr>
          <a:xfrm>
            <a:off x="8516484" y="6082674"/>
            <a:ext cx="1459500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rPr dirty="0" err="1">
                <a:solidFill>
                  <a:schemeClr val="bg1"/>
                </a:solidFill>
              </a:rPr>
              <a:t>модификация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404" name="Picture 10" descr="Picture 10"/>
          <p:cNvPicPr>
            <a:picLocks noChangeAspect="1"/>
          </p:cNvPicPr>
          <p:nvPr/>
        </p:nvPicPr>
        <p:blipFill>
          <a:blip r:embed="rId6"/>
          <a:srcRect l="11156" r="11056"/>
          <a:stretch>
            <a:fillRect/>
          </a:stretch>
        </p:blipFill>
        <p:spPr>
          <a:xfrm>
            <a:off x="10539501" y="4786932"/>
            <a:ext cx="3648076" cy="1490026"/>
          </a:xfrm>
          <a:prstGeom prst="rect">
            <a:avLst/>
          </a:prstGeom>
          <a:ln w="12700">
            <a:miter lim="400000"/>
          </a:ln>
        </p:spPr>
      </p:pic>
      <p:sp>
        <p:nvSpPr>
          <p:cNvPr id="405" name="TextBox 16"/>
          <p:cNvSpPr txBox="1"/>
          <p:nvPr/>
        </p:nvSpPr>
        <p:spPr>
          <a:xfrm>
            <a:off x="6311207" y="919524"/>
            <a:ext cx="986807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rPr dirty="0">
                <a:solidFill>
                  <a:schemeClr val="bg1"/>
                </a:solidFill>
              </a:rPr>
              <a:t>SPP block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Заголовок 1"/>
          <p:cNvSpPr txBox="1">
            <a:spLocks noGrp="1"/>
          </p:cNvSpPr>
          <p:nvPr>
            <p:ph type="title"/>
          </p:nvPr>
        </p:nvSpPr>
        <p:spPr>
          <a:xfrm>
            <a:off x="762000" y="197161"/>
            <a:ext cx="11096714" cy="1222775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lang="en" sz="4800" b="1" dirty="0">
                <a:solidFill>
                  <a:schemeClr val="bg1"/>
                </a:solidFill>
              </a:rPr>
              <a:t>YOLO </a:t>
            </a:r>
            <a:r>
              <a:rPr lang="ru-RU" sz="4800" b="1" dirty="0">
                <a:solidFill>
                  <a:schemeClr val="bg1"/>
                </a:solidFill>
              </a:rPr>
              <a:t>V4</a:t>
            </a:r>
            <a:endParaRPr sz="4800" b="1" dirty="0"/>
          </a:p>
        </p:txBody>
      </p:sp>
      <p:sp>
        <p:nvSpPr>
          <p:cNvPr id="408" name="Объект 2"/>
          <p:cNvSpPr txBox="1">
            <a:spLocks noGrp="1"/>
          </p:cNvSpPr>
          <p:nvPr>
            <p:ph type="body" idx="1"/>
          </p:nvPr>
        </p:nvSpPr>
        <p:spPr>
          <a:xfrm>
            <a:off x="180887" y="1173546"/>
            <a:ext cx="10944315" cy="5684454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defRPr sz="2000"/>
            </a:pPr>
            <a:r>
              <a:rPr sz="2200" dirty="0">
                <a:solidFill>
                  <a:schemeClr val="bg1"/>
                </a:solidFill>
              </a:rPr>
              <a:t>YOLO 4, YOLO4 scaled – </a:t>
            </a:r>
            <a:r>
              <a:rPr sz="2200" dirty="0" err="1">
                <a:solidFill>
                  <a:schemeClr val="bg1"/>
                </a:solidFill>
              </a:rPr>
              <a:t>использование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модифицированного</a:t>
            </a:r>
            <a:r>
              <a:rPr sz="2200" dirty="0">
                <a:solidFill>
                  <a:schemeClr val="bg1"/>
                </a:solidFill>
              </a:rPr>
              <a:t> backbone</a:t>
            </a:r>
          </a:p>
          <a:p>
            <a:pPr marL="685800" lvl="1" indent="-228600">
              <a:lnSpc>
                <a:spcPct val="100000"/>
              </a:lnSpc>
              <a:spcBef>
                <a:spcPts val="0"/>
              </a:spcBef>
              <a:defRPr sz="2000"/>
            </a:pPr>
            <a:r>
              <a:rPr sz="2200" dirty="0" err="1">
                <a:solidFill>
                  <a:schemeClr val="bg1"/>
                </a:solidFill>
              </a:rPr>
              <a:t>В</a:t>
            </a:r>
            <a:r>
              <a:rPr sz="2200" dirty="0">
                <a:solidFill>
                  <a:schemeClr val="bg1"/>
                </a:solidFill>
              </a:rPr>
              <a:t> backbone </a:t>
            </a:r>
            <a:r>
              <a:rPr sz="2200" dirty="0" err="1">
                <a:solidFill>
                  <a:schemeClr val="bg1"/>
                </a:solidFill>
              </a:rPr>
              <a:t>включены</a:t>
            </a:r>
            <a:r>
              <a:rPr sz="2200" dirty="0">
                <a:solidFill>
                  <a:schemeClr val="bg1"/>
                </a:solidFill>
              </a:rPr>
              <a:t> split </a:t>
            </a:r>
            <a:r>
              <a:rPr sz="2200" dirty="0" err="1">
                <a:solidFill>
                  <a:schemeClr val="bg1"/>
                </a:solidFill>
              </a:rPr>
              <a:t>операции</a:t>
            </a:r>
            <a:r>
              <a:rPr sz="2200" dirty="0">
                <a:solidFill>
                  <a:schemeClr val="bg1"/>
                </a:solidFill>
              </a:rPr>
              <a:t> (</a:t>
            </a:r>
            <a:r>
              <a:rPr sz="2200" dirty="0" err="1">
                <a:solidFill>
                  <a:schemeClr val="bg1"/>
                </a:solidFill>
              </a:rPr>
              <a:t>CSPDark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слои</a:t>
            </a:r>
            <a:r>
              <a:rPr sz="2200" dirty="0">
                <a:solidFill>
                  <a:schemeClr val="bg1"/>
                </a:solidFill>
              </a:rPr>
              <a:t> – </a:t>
            </a:r>
            <a:br>
              <a:rPr sz="2200" dirty="0">
                <a:solidFill>
                  <a:schemeClr val="bg1"/>
                </a:solidFill>
              </a:rPr>
            </a:br>
            <a:r>
              <a:rPr sz="2200" dirty="0">
                <a:solidFill>
                  <a:schemeClr val="bg1"/>
                </a:solidFill>
              </a:rPr>
              <a:t>Cross-Stage-Partial-connections (CSP))</a:t>
            </a:r>
          </a:p>
          <a:p>
            <a:pPr marL="685800" lvl="1" indent="-228600">
              <a:lnSpc>
                <a:spcPct val="100000"/>
              </a:lnSpc>
              <a:spcBef>
                <a:spcPts val="0"/>
              </a:spcBef>
              <a:defRPr sz="2000"/>
            </a:pPr>
            <a:r>
              <a:rPr sz="2200" dirty="0" err="1">
                <a:solidFill>
                  <a:schemeClr val="bg1"/>
                </a:solidFill>
              </a:rPr>
              <a:t>Использована</a:t>
            </a:r>
            <a:r>
              <a:rPr sz="2200" dirty="0">
                <a:solidFill>
                  <a:schemeClr val="bg1"/>
                </a:solidFill>
              </a:rPr>
              <a:t> Path </a:t>
            </a:r>
            <a:r>
              <a:rPr sz="2200" dirty="0" err="1">
                <a:solidFill>
                  <a:schemeClr val="bg1"/>
                </a:solidFill>
              </a:rPr>
              <a:t>Agregattion</a:t>
            </a:r>
            <a:r>
              <a:rPr sz="2200" dirty="0">
                <a:solidFill>
                  <a:schemeClr val="bg1"/>
                </a:solidFill>
              </a:rPr>
              <a:t> Network</a:t>
            </a:r>
          </a:p>
          <a:p>
            <a:pPr marL="1143000" lvl="2" indent="-228600">
              <a:lnSpc>
                <a:spcPct val="100000"/>
              </a:lnSpc>
              <a:spcBef>
                <a:spcPts val="0"/>
              </a:spcBef>
              <a:defRPr sz="1600"/>
            </a:pPr>
            <a:r>
              <a:rPr sz="2200" dirty="0" err="1">
                <a:solidFill>
                  <a:schemeClr val="bg1"/>
                </a:solidFill>
              </a:rPr>
              <a:t>Вместо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сложения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использована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конкатенация</a:t>
            </a:r>
            <a:endParaRPr sz="2200" dirty="0">
              <a:solidFill>
                <a:schemeClr val="bg1"/>
              </a:solidFill>
            </a:endParaRPr>
          </a:p>
        </p:txBody>
      </p:sp>
      <p:pic>
        <p:nvPicPr>
          <p:cNvPr id="6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292" y="3225661"/>
            <a:ext cx="11386208" cy="4511120"/>
          </a:xfrm>
          <a:prstGeom prst="rect">
            <a:avLst/>
          </a:prstGeom>
          <a:ln w="12700">
            <a:miter lim="400000"/>
          </a:ln>
        </p:spPr>
      </p:pic>
      <p:pic>
        <p:nvPicPr>
          <p:cNvPr id="7" name="Picture 6" descr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7633" y="1419936"/>
            <a:ext cx="3694702" cy="211599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Прямоугольник 3"/>
          <p:cNvSpPr txBox="1"/>
          <p:nvPr/>
        </p:nvSpPr>
        <p:spPr>
          <a:xfrm>
            <a:off x="7207247" y="6035452"/>
            <a:ext cx="9239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BFBFBF"/>
                </a:solidFill>
              </a:defRPr>
            </a:lvl1pPr>
          </a:lstStyle>
          <a:p>
            <a:endParaRPr dirty="0"/>
          </a:p>
        </p:txBody>
      </p:sp>
      <p:sp>
        <p:nvSpPr>
          <p:cNvPr id="250" name="Заголовок 1"/>
          <p:cNvSpPr txBox="1">
            <a:spLocks noGrp="1"/>
          </p:cNvSpPr>
          <p:nvPr>
            <p:ph type="title"/>
          </p:nvPr>
        </p:nvSpPr>
        <p:spPr>
          <a:xfrm>
            <a:off x="653143" y="365124"/>
            <a:ext cx="10700657" cy="1057275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lang="en" sz="4800" b="1" dirty="0" err="1">
                <a:solidFill>
                  <a:schemeClr val="bg1"/>
                </a:solidFill>
              </a:rPr>
              <a:t>RetinaNet</a:t>
            </a:r>
            <a:endParaRPr sz="4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1" name="Объект 2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94644" y="1249990"/>
                <a:ext cx="11617653" cy="5458818"/>
              </a:xfrm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:pPr marL="228600" lvl="1" indent="-228600">
                  <a:lnSpc>
                    <a:spcPct val="100000"/>
                  </a:lnSpc>
                  <a:spcBef>
                    <a:spcPts val="400"/>
                  </a:spcBef>
                  <a:defRPr sz="2000"/>
                </a:pPr>
                <a:r>
                  <a:rPr lang="ru-RU" sz="2200" dirty="0">
                    <a:solidFill>
                      <a:schemeClr val="bg1"/>
                    </a:solidFill>
                  </a:rPr>
                  <a:t>Нет промежуточного </a:t>
                </a:r>
                <a:r>
                  <a:rPr lang="en-US" sz="2200" dirty="0">
                    <a:solidFill>
                      <a:schemeClr val="bg1"/>
                    </a:solidFill>
                  </a:rPr>
                  <a:t>NMS </a:t>
                </a:r>
                <a:r>
                  <a:rPr lang="ru-RU" sz="2200" dirty="0">
                    <a:solidFill>
                      <a:schemeClr val="bg1"/>
                    </a:solidFill>
                  </a:rPr>
                  <a:t>На выходе сети получается </a:t>
                </a:r>
                <a14:m>
                  <m:oMath xmlns:m="http://schemas.openxmlformats.org/officeDocument/2006/math">
                    <m:r>
                      <a:rPr lang="ru-RU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ru-RU" sz="2200" dirty="0">
                    <a:solidFill>
                      <a:schemeClr val="bg1"/>
                    </a:solidFill>
                  </a:rPr>
                  <a:t> 10-100 тысяч регионов кандидатов.</a:t>
                </a:r>
              </a:p>
              <a:p>
                <a:pPr lvl="1">
                  <a:lnSpc>
                    <a:spcPct val="100000"/>
                  </a:lnSpc>
                  <a:spcBef>
                    <a:spcPts val="400"/>
                  </a:spcBef>
                  <a:defRPr sz="2000"/>
                </a:pPr>
                <a:r>
                  <a:rPr lang="ru-RU" sz="2200" dirty="0">
                    <a:solidFill>
                      <a:schemeClr val="bg1"/>
                    </a:solidFill>
                  </a:rPr>
                  <a:t>Предполагается, что большая часть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анхоров</a:t>
                </a:r>
                <a:r>
                  <a:rPr lang="ru-RU" sz="2200" dirty="0">
                    <a:solidFill>
                      <a:schemeClr val="bg1"/>
                    </a:solidFill>
                  </a:rPr>
                  <a:t> будет пустыми – сеть легко их классифицирует как фон</a:t>
                </a:r>
                <a:r>
                  <a:rPr lang="en-US" sz="2200" dirty="0">
                    <a:solidFill>
                      <a:schemeClr val="bg1"/>
                    </a:solidFill>
                  </a:rPr>
                  <a:t> - easy negatives samples</a:t>
                </a:r>
                <a:r>
                  <a:rPr lang="ru-RU" sz="2200" dirty="0">
                    <a:solidFill>
                      <a:schemeClr val="bg1"/>
                    </a:solidFill>
                  </a:rPr>
                  <a:t>, </a:t>
                </a:r>
              </a:p>
              <a:p>
                <a:pPr lvl="1">
                  <a:lnSpc>
                    <a:spcPct val="100000"/>
                  </a:lnSpc>
                  <a:spcBef>
                    <a:spcPts val="400"/>
                  </a:spcBef>
                  <a:defRPr sz="2000"/>
                </a:pPr>
                <a:r>
                  <a:rPr lang="ru-RU" sz="2200" dirty="0">
                    <a:solidFill>
                      <a:schemeClr val="bg1"/>
                    </a:solidFill>
                  </a:rPr>
                  <a:t>Часто объекты сложны для классификации и не попадают в отбор</a:t>
                </a:r>
                <a:r>
                  <a:rPr lang="en-US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>
                    <a:solidFill>
                      <a:schemeClr val="bg1"/>
                    </a:solidFill>
                  </a:rPr>
                  <a:t>итогового </a:t>
                </a:r>
                <a:r>
                  <a:rPr lang="en" sz="2200" dirty="0">
                    <a:solidFill>
                      <a:schemeClr val="bg1"/>
                    </a:solidFill>
                  </a:rPr>
                  <a:t>NMS </a:t>
                </a:r>
                <a:r>
                  <a:rPr lang="ru-RU" sz="2200" dirty="0">
                    <a:solidFill>
                      <a:schemeClr val="bg1"/>
                    </a:solidFill>
                  </a:rPr>
                  <a:t>из-за сложности обучения для них – такие объекты называют </a:t>
                </a:r>
                <a:r>
                  <a:rPr lang="en-US" sz="2200" dirty="0">
                    <a:solidFill>
                      <a:schemeClr val="bg1"/>
                    </a:solidFill>
                  </a:rPr>
                  <a:t>hard </a:t>
                </a:r>
                <a:r>
                  <a:rPr lang="en-US" sz="2200" dirty="0" smtClean="0">
                    <a:solidFill>
                      <a:schemeClr val="bg1"/>
                    </a:solidFill>
                  </a:rPr>
                  <a:t>positive </a:t>
                </a:r>
                <a:r>
                  <a:rPr lang="en-US" sz="2200" dirty="0">
                    <a:solidFill>
                      <a:schemeClr val="bg1"/>
                    </a:solidFill>
                  </a:rPr>
                  <a:t>samples.</a:t>
                </a:r>
                <a:endParaRPr lang="ru-RU" sz="2200" dirty="0">
                  <a:solidFill>
                    <a:schemeClr val="bg1"/>
                  </a:solidFill>
                </a:endParaRPr>
              </a:p>
              <a:p>
                <a:pPr lvl="1">
                  <a:lnSpc>
                    <a:spcPct val="100000"/>
                  </a:lnSpc>
                  <a:spcBef>
                    <a:spcPts val="400"/>
                  </a:spcBef>
                  <a:defRPr sz="2000"/>
                </a:pPr>
                <a:r>
                  <a:rPr lang="ru-RU" sz="2200" dirty="0">
                    <a:solidFill>
                      <a:schemeClr val="bg1"/>
                    </a:solidFill>
                  </a:rPr>
                  <a:t>Для их компенсации возможны несколько подходов:</a:t>
                </a:r>
              </a:p>
              <a:p>
                <a:pPr lvl="2">
                  <a:lnSpc>
                    <a:spcPct val="100000"/>
                  </a:lnSpc>
                  <a:spcBef>
                    <a:spcPts val="400"/>
                  </a:spcBef>
                  <a:defRPr sz="2000"/>
                </a:pPr>
                <a:r>
                  <a:rPr lang="ru-RU" sz="2200" dirty="0">
                    <a:solidFill>
                      <a:schemeClr val="bg1"/>
                    </a:solidFill>
                  </a:rPr>
                  <a:t>в предыдущих моделях дисбаланс компенсировался промежуточным </a:t>
                </a:r>
                <a:r>
                  <a:rPr lang="en-US" sz="2200" dirty="0">
                    <a:solidFill>
                      <a:schemeClr val="bg1"/>
                    </a:solidFill>
                  </a:rPr>
                  <a:t>NMS</a:t>
                </a:r>
                <a:endParaRPr lang="ru-RU" sz="2200" dirty="0">
                  <a:solidFill>
                    <a:schemeClr val="bg1"/>
                  </a:solidFill>
                </a:endParaRPr>
              </a:p>
              <a:p>
                <a:pPr lvl="2">
                  <a:lnSpc>
                    <a:spcPct val="100000"/>
                  </a:lnSpc>
                  <a:spcBef>
                    <a:spcPts val="400"/>
                  </a:spcBef>
                  <a:defRPr sz="2000"/>
                </a:pPr>
                <a:r>
                  <a:rPr lang="ru-RU" sz="2200" dirty="0">
                    <a:solidFill>
                      <a:schemeClr val="bg1"/>
                    </a:solidFill>
                  </a:rPr>
                  <a:t>дополнительное формирование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минибатча</a:t>
                </a:r>
                <a:r>
                  <a:rPr lang="ru-RU" sz="2200" dirty="0">
                    <a:solidFill>
                      <a:schemeClr val="bg1"/>
                    </a:solidFill>
                  </a:rPr>
                  <a:t> (например увеличенное число примеров с только фоном или примеров со сложными случаями (</a:t>
                </a:r>
                <a:r>
                  <a:rPr lang="en-US" sz="2200" dirty="0" smtClean="0">
                    <a:solidFill>
                      <a:schemeClr val="bg1"/>
                    </a:solidFill>
                  </a:rPr>
                  <a:t>On-line </a:t>
                </a:r>
                <a:r>
                  <a:rPr lang="en-US" sz="2200" dirty="0">
                    <a:solidFill>
                      <a:schemeClr val="bg1"/>
                    </a:solidFill>
                  </a:rPr>
                  <a:t>Hard Example Mining</a:t>
                </a:r>
                <a:r>
                  <a:rPr lang="ru-RU" sz="2200" dirty="0">
                    <a:solidFill>
                      <a:schemeClr val="bg1"/>
                    </a:solidFill>
                  </a:rPr>
                  <a:t>)). </a:t>
                </a:r>
              </a:p>
              <a:p>
                <a:pPr lvl="2">
                  <a:lnSpc>
                    <a:spcPct val="100000"/>
                  </a:lnSpc>
                  <a:spcBef>
                    <a:spcPts val="400"/>
                  </a:spcBef>
                  <a:defRPr sz="2000"/>
                </a:pPr>
                <a:r>
                  <a:rPr lang="ru-RU" sz="2200" dirty="0">
                    <a:solidFill>
                      <a:schemeClr val="bg1"/>
                    </a:solidFill>
                  </a:rPr>
                  <a:t>Компенсация дисбаланса функцией потерь</a:t>
                </a:r>
                <a:endParaRPr lang="en" sz="2200" dirty="0">
                  <a:solidFill>
                    <a:schemeClr val="bg1"/>
                  </a:solidFill>
                </a:endParaRPr>
              </a:p>
              <a:p>
                <a:pPr lvl="2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endParaRPr lang="ru-RU" sz="1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51" name="Объект 2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94644" y="1249990"/>
                <a:ext cx="11617653" cy="5458818"/>
              </a:xfrm>
              <a:prstGeom prst="rect">
                <a:avLst/>
              </a:prstGeom>
              <a:blipFill>
                <a:blip r:embed="rId2"/>
                <a:stretch>
                  <a:fillRect l="-630" t="-781" r="-3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Прямоугольник 4"/>
          <p:cNvSpPr/>
          <p:nvPr/>
        </p:nvSpPr>
        <p:spPr>
          <a:xfrm>
            <a:off x="222894" y="1356533"/>
            <a:ext cx="11211379" cy="292806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5"/>
          <p:cNvSpPr/>
          <p:nvPr/>
        </p:nvSpPr>
        <p:spPr>
          <a:xfrm>
            <a:off x="768400" y="4636694"/>
            <a:ext cx="11211379" cy="292806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Прямоугольник 3"/>
          <p:cNvSpPr txBox="1"/>
          <p:nvPr/>
        </p:nvSpPr>
        <p:spPr>
          <a:xfrm>
            <a:off x="7207247" y="6035452"/>
            <a:ext cx="9239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BFBFBF"/>
                </a:solidFill>
              </a:defRPr>
            </a:lvl1pPr>
          </a:lstStyle>
          <a:p>
            <a:endParaRPr dirty="0"/>
          </a:p>
        </p:txBody>
      </p:sp>
      <p:sp>
        <p:nvSpPr>
          <p:cNvPr id="250" name="Заголовок 1"/>
          <p:cNvSpPr txBox="1">
            <a:spLocks noGrp="1"/>
          </p:cNvSpPr>
          <p:nvPr>
            <p:ph type="title"/>
          </p:nvPr>
        </p:nvSpPr>
        <p:spPr>
          <a:xfrm>
            <a:off x="653143" y="365124"/>
            <a:ext cx="10700657" cy="1057275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lang="en" sz="4800" b="1" dirty="0" err="1">
                <a:solidFill>
                  <a:schemeClr val="bg1"/>
                </a:solidFill>
              </a:rPr>
              <a:t>RetinaNet</a:t>
            </a:r>
            <a:endParaRPr sz="4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1" name="Объект 2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94644" y="1249990"/>
                <a:ext cx="11617653" cy="5458818"/>
              </a:xfrm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:pPr marL="228600" lvl="1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2200" dirty="0" smtClean="0">
                    <a:solidFill>
                      <a:schemeClr val="bg1"/>
                    </a:solidFill>
                  </a:rPr>
                  <a:t>Для балансирования таких случаев предложен </a:t>
                </a:r>
                <a:r>
                  <a:rPr lang="en" sz="2200" dirty="0">
                    <a:solidFill>
                      <a:schemeClr val="bg1"/>
                    </a:solidFill>
                  </a:rPr>
                  <a:t>focal loss</a:t>
                </a:r>
              </a:p>
              <a:p>
                <a:pPr algn="ctr">
                  <a:lnSpc>
                    <a:spcPct val="100000"/>
                  </a:lnSpc>
                  <a:spcBef>
                    <a:spcPts val="0"/>
                  </a:spcBef>
                  <a:buSzTx/>
                  <a:buNone/>
                  <a:defRPr sz="2000">
                    <a:latin typeface="Cambria Math"/>
                    <a:ea typeface="Cambria Math"/>
                    <a:cs typeface="Cambria Math"/>
                    <a:sym typeface="Cambria Math"/>
                  </a:defRP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𝑐𝑙𝑠</m:t>
                        </m:r>
                      </m:sub>
                    </m:sSub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sSup>
                      <m:sSupPr>
                        <m:ctrlP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ar-AE" sz="2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ar-AE" sz="2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ar-AE" sz="2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ar-AE" sz="2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d>
                      </m:e>
                      <m:sup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</m:sup>
                    </m:sSup>
                    <m:func>
                      <m:funcPr>
                        <m:ctrlP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func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ru-RU" sz="2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где </m:t>
                    </m:r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если</m:t>
                    </m:r>
                    <m:r>
                      <a:rPr lang="ru-RU" sz="2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̂"/>
                        <m:ctrlP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;в другом случае </m:t>
                    </m:r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̂"/>
                        <m:ctrlP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ar-AE" sz="2200" dirty="0">
                    <a:solidFill>
                      <a:schemeClr val="bg1"/>
                    </a:solidFill>
                    <a:latin typeface="+mj-lt"/>
                    <a:ea typeface="+mj-ea"/>
                    <a:cs typeface="+mj-cs"/>
                    <a:sym typeface="Calibri"/>
                  </a:rPr>
                  <a:t>.</a:t>
                </a:r>
              </a:p>
              <a:p>
                <a:pPr marL="228600" lvl="1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2200" dirty="0">
                    <a:solidFill>
                      <a:schemeClr val="bg1"/>
                    </a:solidFill>
                  </a:rPr>
                  <a:t>При этом подходе все объекты в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батче</a:t>
                </a:r>
                <a:r>
                  <a:rPr lang="ru-RU" sz="2200" dirty="0">
                    <a:solidFill>
                      <a:schemeClr val="bg1"/>
                    </a:solidFill>
                  </a:rPr>
                  <a:t>, которые сложны для классификации получат гораздо больший вес, чем, те, которые легко классифицировать</a:t>
                </a:r>
              </a:p>
              <a:p>
                <a:pPr marL="685800" lvl="2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2200" dirty="0">
                    <a:solidFill>
                      <a:schemeClr val="bg1"/>
                    </a:solidFill>
                  </a:rPr>
                  <a:t>Сложные объекты – значит маленький </a:t>
                </a:r>
                <a:r>
                  <a:rPr lang="en" sz="2200" dirty="0">
                    <a:solidFill>
                      <a:schemeClr val="bg1"/>
                    </a:solidFill>
                  </a:rPr>
                  <a:t>score </a:t>
                </a:r>
                <a:endParaRPr lang="ru-RU" sz="2200" dirty="0">
                  <a:solidFill>
                    <a:schemeClr val="bg1"/>
                  </a:solidFill>
                </a:endParaRPr>
              </a:p>
              <a:p>
                <a:pPr marL="685800" lvl="2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2200" dirty="0">
                    <a:solidFill>
                      <a:schemeClr val="bg1"/>
                    </a:solidFill>
                  </a:rPr>
                  <a:t>В статье </a:t>
                </a:r>
                <a14:m>
                  <m:oMath xmlns:m="http://schemas.openxmlformats.org/officeDocument/2006/math"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𝛾</m:t>
                    </m:r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22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;</m:t>
                    </m:r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US" sz="2200" dirty="0">
                  <a:solidFill>
                    <a:schemeClr val="bg1"/>
                  </a:solidFill>
                </a:endParaRPr>
              </a:p>
              <a:p>
                <a:pPr marL="685800" lvl="2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14:m>
                  <m:oMath xmlns:m="http://schemas.openxmlformats.org/officeDocument/2006/math"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sz="2200" dirty="0">
                    <a:solidFill>
                      <a:schemeClr val="bg1"/>
                    </a:solidFill>
                  </a:rPr>
                  <a:t>подбирается обратно-пропорционально отношению числа сложно классифицируемых примеров к общему числу примеров </a:t>
                </a:r>
                <a:endParaRPr lang="en-US" sz="2200" dirty="0">
                  <a:solidFill>
                    <a:schemeClr val="bg1"/>
                  </a:solidFill>
                </a:endParaRPr>
              </a:p>
              <a:p>
                <a:pPr marL="228600" lvl="1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2200" dirty="0">
                    <a:solidFill>
                      <a:schemeClr val="bg1"/>
                    </a:solidFill>
                  </a:rPr>
                  <a:t>Общая функция потерь считается как </a:t>
                </a:r>
                <a:r>
                  <a:rPr lang="ru-RU" sz="2200" i="1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/>
                </a:r>
                <a:br>
                  <a:rPr lang="ru-RU" sz="2200" i="1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𝐿</m:t>
                    </m:r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=</m:t>
                    </m:r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𝑙𝑜𝑐</m:t>
                        </m:r>
                      </m:sub>
                    </m:sSub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+ </m:t>
                    </m:r>
                    <m:sSub>
                      <m:sSubPr>
                        <m:ctrlP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𝑐𝑙𝑠</m:t>
                        </m:r>
                      </m:sub>
                    </m:sSub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ar-AE" sz="2200" i="1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/>
                </a:r>
                <a:br>
                  <a:rPr lang="ar-AE" sz="2200" i="1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где </m:t>
                    </m:r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ru-RU" sz="2200" dirty="0">
                    <a:solidFill>
                      <a:schemeClr val="bg1"/>
                    </a:solidFill>
                  </a:rPr>
                  <a:t> –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гиперпараметр</a:t>
                </a:r>
                <a:r>
                  <a:rPr lang="ru-RU" sz="2200" dirty="0">
                    <a:solidFill>
                      <a:schemeClr val="bg1"/>
                    </a:solidFill>
                  </a:rPr>
                  <a:t>;</a:t>
                </a:r>
                <a:br>
                  <a:rPr lang="ru-RU" sz="2200" dirty="0">
                    <a:solidFill>
                      <a:schemeClr val="bg1"/>
                    </a:solidFill>
                  </a:rPr>
                </a:b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𝑙𝑜𝑐</m:t>
                        </m:r>
                      </m:sub>
                    </m:sSub>
                  </m:oMath>
                </a14:m>
                <a:r>
                  <a:rPr lang="ar-AE" sz="2200" dirty="0">
                    <a:solidFill>
                      <a:schemeClr val="bg1"/>
                    </a:solidFill>
                  </a:rPr>
                  <a:t> - </a:t>
                </a:r>
                <a:r>
                  <a:rPr lang="ru-RU" sz="2200" dirty="0">
                    <a:solidFill>
                      <a:schemeClr val="bg1"/>
                    </a:solidFill>
                  </a:rPr>
                  <a:t>модифицированный </a:t>
                </a:r>
                <a:r>
                  <a:rPr lang="en" sz="2200" dirty="0">
                    <a:solidFill>
                      <a:schemeClr val="bg1"/>
                    </a:solidFill>
                  </a:rPr>
                  <a:t>Huber Loss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en-US" sz="2200" dirty="0">
                    <a:solidFill>
                      <a:schemeClr val="bg1"/>
                    </a:solidFill>
                  </a:rPr>
                  <a:t>(L1-soft loss)</a:t>
                </a:r>
                <a:r>
                  <a:rPr lang="en" sz="2200" dirty="0">
                    <a:solidFill>
                      <a:schemeClr val="bg1"/>
                    </a:solidFill>
                  </a:rPr>
                  <a:t>.</a:t>
                </a:r>
                <a:endParaRPr lang="ru-RU" sz="2200" dirty="0">
                  <a:solidFill>
                    <a:schemeClr val="bg1"/>
                  </a:solidFill>
                </a:endParaRPr>
              </a:p>
              <a:p>
                <a:pPr marL="685800" lvl="2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1800" dirty="0">
                    <a:solidFill>
                      <a:schemeClr val="bg1"/>
                    </a:solidFill>
                  </a:rPr>
                  <a:t>Позитивные семплы с </a:t>
                </a:r>
                <a14:m>
                  <m:oMath xmlns:m="http://schemas.openxmlformats.org/officeDocument/2006/math">
                    <m:r>
                      <a:rPr lang="en-US" sz="18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𝐼𝑜𝑈</m:t>
                    </m:r>
                    <m:r>
                      <a:rPr lang="en-US" sz="18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sz="18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18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8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5</m:t>
                    </m:r>
                    <m:r>
                      <a:rPr lang="ru-RU" sz="1800" b="0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ru-RU" sz="1800" dirty="0">
                    <a:solidFill>
                      <a:schemeClr val="bg1"/>
                    </a:solidFill>
                  </a:rPr>
                  <a:t> негативные с </a:t>
                </a:r>
                <a14:m>
                  <m:oMath xmlns:m="http://schemas.openxmlformats.org/officeDocument/2006/math">
                    <m:r>
                      <a:rPr lang="en-US" sz="18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𝐼𝑜𝑈</m:t>
                    </m:r>
                    <m:r>
                      <a:rPr lang="en-US" sz="1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18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18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en-US" sz="1800" dirty="0">
                    <a:solidFill>
                      <a:schemeClr val="bg1"/>
                    </a:solidFill>
                  </a:rPr>
                  <a:t>; </a:t>
                </a:r>
                <a:r>
                  <a:rPr lang="ru-RU" sz="1800" dirty="0">
                    <a:solidFill>
                      <a:schemeClr val="bg1"/>
                    </a:solidFill>
                  </a:rPr>
                  <a:t>остальные игнорируются.</a:t>
                </a:r>
              </a:p>
              <a:p>
                <a:pPr marL="1143000" lvl="3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ar-A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ar-A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𝑐𝑙𝑠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bg1"/>
                    </a:solidFill>
                  </a:rPr>
                  <a:t> </a:t>
                </a:r>
                <a:r>
                  <a:rPr lang="ru-RU" sz="1600" dirty="0">
                    <a:solidFill>
                      <a:schemeClr val="bg1"/>
                    </a:solidFill>
                  </a:rPr>
                  <a:t>только для позитивных семплов.</a:t>
                </a:r>
              </a:p>
            </p:txBody>
          </p:sp>
        </mc:Choice>
        <mc:Fallback xmlns="">
          <p:sp>
            <p:nvSpPr>
              <p:cNvPr id="251" name="Объект 2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94644" y="1249990"/>
                <a:ext cx="11617653" cy="5458818"/>
              </a:xfrm>
              <a:prstGeom prst="rect">
                <a:avLst/>
              </a:prstGeom>
              <a:blipFill>
                <a:blip r:embed="rId2"/>
                <a:stretch>
                  <a:fillRect l="-630" t="-781" r="-3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Прямоугольник 4"/>
          <p:cNvSpPr/>
          <p:nvPr/>
        </p:nvSpPr>
        <p:spPr>
          <a:xfrm>
            <a:off x="222894" y="1356533"/>
            <a:ext cx="11211379" cy="677366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160335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Заголовок 1"/>
          <p:cNvSpPr txBox="1">
            <a:spLocks noGrp="1"/>
          </p:cNvSpPr>
          <p:nvPr>
            <p:ph type="title"/>
          </p:nvPr>
        </p:nvSpPr>
        <p:spPr>
          <a:xfrm>
            <a:off x="351280" y="314356"/>
            <a:ext cx="10881053" cy="88589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lang="en" sz="4800" b="1" dirty="0">
                <a:solidFill>
                  <a:schemeClr val="bg1"/>
                </a:solidFill>
              </a:rPr>
              <a:t>YOLO </a:t>
            </a:r>
            <a:r>
              <a:rPr lang="ru-RU" sz="4800" b="1" dirty="0" err="1">
                <a:solidFill>
                  <a:schemeClr val="bg1"/>
                </a:solidFill>
              </a:rPr>
              <a:t>V</a:t>
            </a:r>
            <a:r>
              <a:rPr lang="en-US" sz="4800" b="1" dirty="0">
                <a:solidFill>
                  <a:schemeClr val="bg1"/>
                </a:solidFill>
              </a:rPr>
              <a:t>2</a:t>
            </a:r>
            <a:endParaRPr sz="48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1" name="Объект 2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90079" y="1029336"/>
                <a:ext cx="11876583" cy="4487694"/>
              </a:xfrm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dirty="0" err="1">
                    <a:solidFill>
                      <a:schemeClr val="bg1"/>
                    </a:solidFill>
                  </a:rPr>
                  <a:t>Полносвязные</a:t>
                </a:r>
                <a:r>
                  <a:rPr lang="ru-RU" dirty="0">
                    <a:solidFill>
                      <a:schemeClr val="bg1"/>
                    </a:solidFill>
                  </a:rPr>
                  <a:t> слои </a:t>
                </a:r>
                <a:r>
                  <a:rPr lang="en-US" dirty="0">
                    <a:solidFill>
                      <a:schemeClr val="bg1"/>
                    </a:solidFill>
                  </a:rPr>
                  <a:t>YOLO  </a:t>
                </a:r>
                <a:r>
                  <a:rPr lang="ru-RU" dirty="0">
                    <a:solidFill>
                      <a:schemeClr val="bg1"/>
                    </a:solidFill>
                  </a:rPr>
                  <a:t>заменены на RPN.</a:t>
                </a:r>
              </a:p>
              <a:p>
                <a:pPr marL="685800" lvl="1" indent="-228600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dirty="0">
                    <a:solidFill>
                      <a:schemeClr val="bg1"/>
                    </a:solidFill>
                  </a:rPr>
                  <a:t>Каждый </a:t>
                </a:r>
                <a:r>
                  <a:rPr lang="ru-RU" dirty="0" err="1">
                    <a:solidFill>
                      <a:schemeClr val="bg1"/>
                    </a:solidFill>
                  </a:rPr>
                  <a:t>анхор</a:t>
                </a:r>
                <a:r>
                  <a:rPr lang="ru-RU" dirty="0">
                    <a:solidFill>
                      <a:schemeClr val="bg1"/>
                    </a:solidFill>
                  </a:rPr>
                  <a:t> предсказывает свой </a:t>
                </a:r>
                <a:r>
                  <a:rPr lang="ru-RU" dirty="0" err="1">
                    <a:solidFill>
                      <a:schemeClr val="bg1"/>
                    </a:solidFill>
                  </a:rPr>
                  <a:t>confidence</a:t>
                </a:r>
                <a:r>
                  <a:rPr lang="ru-RU" dirty="0">
                    <a:solidFill>
                      <a:schemeClr val="bg1"/>
                    </a:solidFill>
                  </a:rPr>
                  <a:t> </a:t>
                </a:r>
                <a:r>
                  <a:rPr lang="ru-RU" dirty="0" err="1">
                    <a:solidFill>
                      <a:schemeClr val="bg1"/>
                    </a:solidFill>
                  </a:rPr>
                  <a:t>score</a:t>
                </a:r>
                <a:r>
                  <a:rPr lang="ru-RU" dirty="0">
                    <a:solidFill>
                      <a:schemeClr val="bg1"/>
                    </a:solidFill>
                  </a:rPr>
                  <a:t> и </a:t>
                </a:r>
                <a:r>
                  <a:rPr lang="en-US" dirty="0">
                    <a:solidFill>
                      <a:schemeClr val="bg1"/>
                    </a:solidFill>
                  </a:rPr>
                  <a:t>class </a:t>
                </a:r>
                <a:r>
                  <a:rPr lang="en-US" dirty="0" smtClean="0">
                    <a:solidFill>
                      <a:schemeClr val="bg1"/>
                    </a:solidFill>
                  </a:rPr>
                  <a:t>scores</a:t>
                </a:r>
                <a:endParaRPr lang="ru-RU" dirty="0">
                  <a:solidFill>
                    <a:schemeClr val="bg1"/>
                  </a:solidFill>
                </a:endParaRP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dirty="0">
                    <a:solidFill>
                      <a:schemeClr val="bg1"/>
                    </a:solidFill>
                  </a:rPr>
                  <a:t>Перед формированием итогового слоя объединяются карты признаков с двух слоев.</a:t>
                </a:r>
              </a:p>
              <a:p>
                <a:pPr marL="685800" lvl="1" indent="-228600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dirty="0">
                    <a:solidFill>
                      <a:schemeClr val="bg1"/>
                    </a:solidFill>
                  </a:rPr>
                  <a:t>Понижение размерности методом </a:t>
                </a:r>
                <a:r>
                  <a:rPr lang="ru-RU" dirty="0" err="1">
                    <a:solidFill>
                      <a:schemeClr val="bg1"/>
                    </a:solidFill>
                  </a:rPr>
                  <a:t>pass</a:t>
                </a:r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:r>
                  <a:rPr lang="ru-RU" dirty="0" err="1">
                    <a:solidFill>
                      <a:schemeClr val="bg1"/>
                    </a:solidFill>
                  </a:rPr>
                  <a:t>through</a:t>
                </a:r>
                <a:r>
                  <a:rPr lang="en-US" dirty="0">
                    <a:solidFill>
                      <a:schemeClr val="bg1"/>
                    </a:solidFill>
                  </a:rPr>
                  <a:t>: </a:t>
                </a:r>
                <a:r>
                  <a:rPr lang="ru-RU" dirty="0" err="1">
                    <a:solidFill>
                      <a:schemeClr val="bg1"/>
                    </a:solidFill>
                  </a:rPr>
                  <a:t>reshapes</a:t>
                </a:r>
                <a:r>
                  <a:rPr lang="ru-RU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ru-RU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26</m:t>
                    </m:r>
                    <m:r>
                      <a:rPr lang="ru-RU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× </m:t>
                    </m:r>
                    <m:r>
                      <a:rPr lang="ru-RU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26</m:t>
                    </m:r>
                    <m:r>
                      <a:rPr lang="ru-RU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× </m:t>
                    </m:r>
                    <m:r>
                      <a:rPr lang="ru-RU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512</m:t>
                    </m:r>
                    <m:r>
                      <a:rPr lang="ru-RU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→ </m:t>
                    </m:r>
                    <m:r>
                      <a:rPr lang="ru-RU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13</m:t>
                    </m:r>
                    <m:r>
                      <a:rPr lang="ru-RU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× </m:t>
                    </m:r>
                    <m:r>
                      <a:rPr lang="ru-RU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13</m:t>
                    </m:r>
                    <m:r>
                      <a:rPr lang="ru-RU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× </m:t>
                    </m:r>
                    <m:r>
                      <a:rPr lang="ru-RU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2048</m:t>
                    </m:r>
                  </m:oMath>
                </a14:m>
                <a:endParaRPr lang="ru-RU" dirty="0">
                  <a:solidFill>
                    <a:schemeClr val="bg1"/>
                  </a:solidFill>
                </a:endParaRPr>
              </a:p>
              <a:p>
                <a:pPr marL="1143000" lvl="2" indent="-228600">
                  <a:lnSpc>
                    <a:spcPct val="100000"/>
                  </a:lnSpc>
                  <a:spcBef>
                    <a:spcPts val="0"/>
                  </a:spcBef>
                  <a:defRPr sz="1800"/>
                </a:pPr>
                <a:r>
                  <a:rPr lang="ru-RU" dirty="0">
                    <a:solidFill>
                      <a:schemeClr val="bg1"/>
                    </a:solidFill>
                  </a:rPr>
                  <a:t>После можно использовать свертку 1х1 для корректировки размерности.</a:t>
                </a: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dirty="0">
                    <a:solidFill>
                      <a:schemeClr val="bg1"/>
                    </a:solidFill>
                  </a:rPr>
                  <a:t>Сеть обучена на изображениях 416 х 416.</a:t>
                </a:r>
                <a:endParaRPr lang="en-US" dirty="0">
                  <a:solidFill>
                    <a:schemeClr val="bg1"/>
                  </a:solidFill>
                </a:endParaRP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dirty="0">
                    <a:solidFill>
                      <a:schemeClr val="bg1"/>
                    </a:solidFill>
                  </a:rPr>
                  <a:t>При этом каждые 10 эпох сеть меняла масштаб изображений (многомасштабная аугментация).</a:t>
                </a: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dirty="0">
                    <a:solidFill>
                      <a:schemeClr val="bg1"/>
                    </a:solidFill>
                  </a:rPr>
                  <a:t>Выходные карты увеличены до размера 13х13.</a:t>
                </a:r>
              </a:p>
              <a:p>
                <a:pPr lvl="2">
                  <a:lnSpc>
                    <a:spcPct val="100000"/>
                  </a:lnSpc>
                  <a:spcBef>
                    <a:spcPts val="0"/>
                  </a:spcBef>
                  <a:defRPr sz="1800"/>
                </a:pPr>
                <a:r>
                  <a:rPr lang="ru-RU" dirty="0">
                    <a:solidFill>
                      <a:schemeClr val="bg1"/>
                    </a:solidFill>
                  </a:rPr>
                  <a:t>За счет нечетного числа клеток центр объекта по умолчанию считается не внутри клетки, а между ними.</a:t>
                </a:r>
                <a:endParaRPr dirty="0"/>
              </a:p>
            </p:txBody>
          </p:sp>
        </mc:Choice>
        <mc:Fallback xmlns="">
          <p:sp>
            <p:nvSpPr>
              <p:cNvPr id="301" name="Объект 2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90079" y="1029336"/>
                <a:ext cx="11876583" cy="4487694"/>
              </a:xfrm>
              <a:prstGeom prst="rect">
                <a:avLst/>
              </a:prstGeom>
              <a:blipFill>
                <a:blip r:embed="rId2"/>
                <a:stretch>
                  <a:fillRect l="-462" t="-81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6416" y="3877085"/>
            <a:ext cx="8182116" cy="26392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5" name="Прямоугольник 4"/>
          <p:cNvSpPr/>
          <p:nvPr/>
        </p:nvSpPr>
        <p:spPr>
          <a:xfrm>
            <a:off x="190078" y="1055528"/>
            <a:ext cx="11543117" cy="2679073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Заголовок 1"/>
          <p:cNvSpPr txBox="1">
            <a:spLocks noGrp="1"/>
          </p:cNvSpPr>
          <p:nvPr>
            <p:ph type="title"/>
          </p:nvPr>
        </p:nvSpPr>
        <p:spPr>
          <a:xfrm>
            <a:off x="522514" y="305303"/>
            <a:ext cx="10755086" cy="904002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lang="en" sz="4800" b="1" dirty="0">
                <a:solidFill>
                  <a:schemeClr val="bg1"/>
                </a:solidFill>
              </a:rPr>
              <a:t>YOLO </a:t>
            </a:r>
            <a:r>
              <a:rPr lang="ru-RU" sz="4800" b="1" dirty="0" err="1">
                <a:solidFill>
                  <a:schemeClr val="bg1"/>
                </a:solidFill>
              </a:rPr>
              <a:t>V</a:t>
            </a:r>
            <a:r>
              <a:rPr lang="en-US" sz="4800" b="1" dirty="0">
                <a:solidFill>
                  <a:schemeClr val="bg1"/>
                </a:solidFill>
              </a:rPr>
              <a:t>2</a:t>
            </a:r>
            <a:endParaRPr sz="4800" b="1" dirty="0">
              <a:solidFill>
                <a:schemeClr val="bg1"/>
              </a:solidFill>
            </a:endParaRPr>
          </a:p>
        </p:txBody>
      </p:sp>
      <p:sp>
        <p:nvSpPr>
          <p:cNvPr id="315" name="Объект 2"/>
          <p:cNvSpPr txBox="1">
            <a:spLocks noGrp="1"/>
          </p:cNvSpPr>
          <p:nvPr>
            <p:ph type="body" idx="1"/>
          </p:nvPr>
        </p:nvSpPr>
        <p:spPr>
          <a:xfrm>
            <a:off x="207318" y="1092948"/>
            <a:ext cx="11670257" cy="2372147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just">
              <a:lnSpc>
                <a:spcPct val="100000"/>
              </a:lnSpc>
              <a:spcBef>
                <a:spcPts val="0"/>
              </a:spcBef>
              <a:defRPr sz="2000"/>
            </a:pPr>
            <a:r>
              <a:rPr sz="2200" dirty="0">
                <a:solidFill>
                  <a:schemeClr val="bg1"/>
                </a:solidFill>
              </a:rPr>
              <a:t>В RPN </a:t>
            </a:r>
            <a:r>
              <a:rPr sz="2200" dirty="0" err="1">
                <a:solidFill>
                  <a:schemeClr val="bg1"/>
                </a:solidFill>
              </a:rPr>
              <a:t>предлагается</a:t>
            </a:r>
            <a:r>
              <a:rPr sz="2200" dirty="0">
                <a:solidFill>
                  <a:schemeClr val="bg1"/>
                </a:solidFill>
              </a:rPr>
              <a:t> 5 </a:t>
            </a:r>
            <a:r>
              <a:rPr sz="2200" dirty="0" err="1">
                <a:solidFill>
                  <a:schemeClr val="bg1"/>
                </a:solidFill>
              </a:rPr>
              <a:t>анхоров</a:t>
            </a:r>
            <a:r>
              <a:rPr sz="2200" dirty="0">
                <a:solidFill>
                  <a:schemeClr val="bg1"/>
                </a:solidFill>
              </a:rPr>
              <a:t>, </a:t>
            </a:r>
            <a:r>
              <a:rPr sz="2200" dirty="0" err="1">
                <a:solidFill>
                  <a:schemeClr val="bg1"/>
                </a:solidFill>
              </a:rPr>
              <a:t>масштабы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lang="ru-RU" sz="2200" dirty="0">
                <a:solidFill>
                  <a:schemeClr val="bg1"/>
                </a:solidFill>
              </a:rPr>
              <a:t>и </a:t>
            </a:r>
            <a:r>
              <a:rPr lang="en-US" sz="2200" dirty="0">
                <a:solidFill>
                  <a:schemeClr val="bg1"/>
                </a:solidFill>
              </a:rPr>
              <a:t>aspect ratio </a:t>
            </a:r>
            <a:r>
              <a:rPr sz="2200" dirty="0" err="1">
                <a:solidFill>
                  <a:schemeClr val="bg1"/>
                </a:solidFill>
              </a:rPr>
              <a:t>выбраны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априорно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для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каждого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набора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данных</a:t>
            </a:r>
            <a:r>
              <a:rPr sz="2200" dirty="0">
                <a:solidFill>
                  <a:schemeClr val="bg1"/>
                </a:solidFill>
              </a:rPr>
              <a:t>.</a:t>
            </a:r>
            <a:endParaRPr lang="en-US" sz="2200" dirty="0">
              <a:solidFill>
                <a:schemeClr val="bg1"/>
              </a:solidFill>
            </a:endParaRPr>
          </a:p>
          <a:p>
            <a:pPr lvl="1" algn="just"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sz="2000" dirty="0">
                <a:solidFill>
                  <a:schemeClr val="bg1"/>
                </a:solidFill>
              </a:rPr>
              <a:t>Для выбора масштабов авторы использовании кластеризацию размеров регионов в наборе данных. </a:t>
            </a:r>
          </a:p>
          <a:p>
            <a:pPr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sz="2200" dirty="0">
                <a:solidFill>
                  <a:schemeClr val="bg1"/>
                </a:solidFill>
              </a:rPr>
              <a:t>Каждый </a:t>
            </a:r>
            <a:r>
              <a:rPr lang="ru-RU" sz="2200" dirty="0" err="1">
                <a:solidFill>
                  <a:schemeClr val="bg1"/>
                </a:solidFill>
              </a:rPr>
              <a:t>анхор</a:t>
            </a:r>
            <a:r>
              <a:rPr lang="ru-RU" sz="2200" dirty="0">
                <a:solidFill>
                  <a:schemeClr val="bg1"/>
                </a:solidFill>
              </a:rPr>
              <a:t> содержит предсказание 4 координат, </a:t>
            </a:r>
            <a:r>
              <a:rPr lang="ru-RU" sz="2200" dirty="0" err="1">
                <a:solidFill>
                  <a:schemeClr val="bg1"/>
                </a:solidFill>
              </a:rPr>
              <a:t>conf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ru-RU" sz="2200" dirty="0" err="1">
                <a:solidFill>
                  <a:schemeClr val="bg1"/>
                </a:solidFill>
              </a:rPr>
              <a:t>score</a:t>
            </a:r>
            <a:r>
              <a:rPr lang="ru-RU" sz="2200" dirty="0">
                <a:solidFill>
                  <a:schemeClr val="bg1"/>
                </a:solidFill>
              </a:rPr>
              <a:t> и все классы.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sz="2200" dirty="0">
                <a:solidFill>
                  <a:schemeClr val="bg1"/>
                </a:solidFill>
              </a:rPr>
              <a:t>То есть всего  13 x 13 x 5 = 845 </a:t>
            </a:r>
            <a:r>
              <a:rPr lang="ru-RU" sz="2200" dirty="0" err="1">
                <a:solidFill>
                  <a:schemeClr val="bg1"/>
                </a:solidFill>
              </a:rPr>
              <a:t>boxes</a:t>
            </a:r>
            <a:r>
              <a:rPr lang="ru-RU" sz="2200" dirty="0">
                <a:solidFill>
                  <a:schemeClr val="bg1"/>
                </a:solidFill>
              </a:rPr>
              <a:t> и в каждом из них (4+1+K) классов.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1" y="3149200"/>
            <a:ext cx="9856986" cy="36029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5" name="Прямоугольник 4"/>
          <p:cNvSpPr/>
          <p:nvPr/>
        </p:nvSpPr>
        <p:spPr>
          <a:xfrm>
            <a:off x="190078" y="1055529"/>
            <a:ext cx="11754874" cy="2093672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Заголовок 1"/>
          <p:cNvSpPr txBox="1">
            <a:spLocks noGrp="1"/>
          </p:cNvSpPr>
          <p:nvPr>
            <p:ph type="title"/>
          </p:nvPr>
        </p:nvSpPr>
        <p:spPr>
          <a:xfrm>
            <a:off x="653143" y="305303"/>
            <a:ext cx="10624457" cy="84237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lang="en" sz="4800" b="1" dirty="0">
                <a:solidFill>
                  <a:schemeClr val="bg1"/>
                </a:solidFill>
              </a:rPr>
              <a:t>YOLO </a:t>
            </a:r>
            <a:r>
              <a:rPr lang="ru-RU" sz="4800" b="1" dirty="0" err="1">
                <a:solidFill>
                  <a:schemeClr val="bg1"/>
                </a:solidFill>
              </a:rPr>
              <a:t>V</a:t>
            </a:r>
            <a:r>
              <a:rPr lang="en-US" sz="4800" b="1" dirty="0">
                <a:solidFill>
                  <a:schemeClr val="bg1"/>
                </a:solidFill>
              </a:rPr>
              <a:t>3</a:t>
            </a:r>
            <a:endParaRPr sz="4800" b="1" dirty="0">
              <a:solidFill>
                <a:schemeClr val="bg1"/>
              </a:solidFill>
            </a:endParaRPr>
          </a:p>
        </p:txBody>
      </p:sp>
      <p:sp>
        <p:nvSpPr>
          <p:cNvPr id="334" name="Объект 2"/>
          <p:cNvSpPr txBox="1">
            <a:spLocks noGrp="1"/>
          </p:cNvSpPr>
          <p:nvPr>
            <p:ph type="body" idx="1"/>
          </p:nvPr>
        </p:nvSpPr>
        <p:spPr>
          <a:xfrm>
            <a:off x="318771" y="1147679"/>
            <a:ext cx="11730353" cy="3833896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en" sz="2200" dirty="0">
                <a:solidFill>
                  <a:schemeClr val="bg1"/>
                </a:solidFill>
              </a:rPr>
              <a:t>Backbone </a:t>
            </a:r>
            <a:r>
              <a:rPr lang="ru-RU" sz="2200" dirty="0">
                <a:solidFill>
                  <a:schemeClr val="bg1"/>
                </a:solidFill>
              </a:rPr>
              <a:t>на основе </a:t>
            </a:r>
            <a:r>
              <a:rPr lang="en" sz="2200" dirty="0">
                <a:solidFill>
                  <a:schemeClr val="bg1"/>
                </a:solidFill>
              </a:rPr>
              <a:t>FPN</a:t>
            </a:r>
          </a:p>
          <a:p>
            <a:pPr marL="685800" lvl="1" indent="-228600"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sz="2200" dirty="0">
                <a:solidFill>
                  <a:schemeClr val="bg1"/>
                </a:solidFill>
              </a:rPr>
              <a:t>Предсказание на трех масштабах</a:t>
            </a:r>
          </a:p>
          <a:p>
            <a:pPr marL="1143000" lvl="2" indent="-228600"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sz="2200" dirty="0">
                <a:solidFill>
                  <a:schemeClr val="bg1"/>
                </a:solidFill>
              </a:rPr>
              <a:t>И на 2-х для </a:t>
            </a:r>
            <a:r>
              <a:rPr lang="en" sz="2200" dirty="0">
                <a:solidFill>
                  <a:schemeClr val="bg1"/>
                </a:solidFill>
              </a:rPr>
              <a:t>yolo v3 tiny</a:t>
            </a:r>
            <a:endParaRPr lang="ru-RU" sz="2200" dirty="0">
              <a:solidFill>
                <a:schemeClr val="bg1"/>
              </a:solidFill>
            </a:endParaRPr>
          </a:p>
          <a:p>
            <a:pPr lvl="2"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sz="2200" dirty="0">
                <a:solidFill>
                  <a:schemeClr val="bg1"/>
                </a:solidFill>
              </a:rPr>
              <a:t>Предполагается, что масштабы позволяют выделять большие, средние и маленькие объекты </a:t>
            </a:r>
            <a:endParaRPr lang="en-US" sz="2200" dirty="0">
              <a:solidFill>
                <a:schemeClr val="bg1"/>
              </a:solidFill>
            </a:endParaRPr>
          </a:p>
          <a:p>
            <a:pPr lvl="3"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sz="2200" dirty="0">
                <a:solidFill>
                  <a:schemeClr val="bg1"/>
                </a:solidFill>
              </a:rPr>
              <a:t>Достигается обучением </a:t>
            </a:r>
            <a:r>
              <a:rPr lang="en-US" sz="2200" dirty="0" err="1">
                <a:solidFill>
                  <a:schemeClr val="bg1"/>
                </a:solidFill>
              </a:rPr>
              <a:t>upsampling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endParaRPr lang="en" sz="2200" dirty="0">
              <a:solidFill>
                <a:schemeClr val="bg1"/>
              </a:solidFill>
            </a:endParaRPr>
          </a:p>
          <a:p>
            <a:pPr marL="1143000" lvl="2" indent="-228600"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sz="2200" dirty="0">
                <a:solidFill>
                  <a:schemeClr val="bg1"/>
                </a:solidFill>
              </a:rPr>
              <a:t>На каждом масштабе выделено несколько </a:t>
            </a:r>
            <a:r>
              <a:rPr lang="ru-RU" sz="2200" dirty="0" err="1">
                <a:solidFill>
                  <a:schemeClr val="bg1"/>
                </a:solidFill>
              </a:rPr>
              <a:t>анхоров</a:t>
            </a:r>
            <a:r>
              <a:rPr lang="ru-RU" sz="2200" dirty="0">
                <a:solidFill>
                  <a:schemeClr val="bg1"/>
                </a:solidFill>
              </a:rPr>
              <a:t>.</a:t>
            </a:r>
          </a:p>
          <a:p>
            <a:pPr marL="1143000" lvl="2" indent="-228600">
              <a:lnSpc>
                <a:spcPct val="100000"/>
              </a:lnSpc>
              <a:spcBef>
                <a:spcPts val="0"/>
              </a:spcBef>
              <a:defRPr sz="2000"/>
            </a:pPr>
            <a:endParaRPr lang="ru-RU" sz="2200" dirty="0">
              <a:solidFill>
                <a:schemeClr val="bg1"/>
              </a:soli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2"/>
          <a:srcRect t="-2395" b="3033"/>
          <a:stretch/>
        </p:blipFill>
        <p:spPr>
          <a:xfrm>
            <a:off x="5034844" y="3562350"/>
            <a:ext cx="6242756" cy="31908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5" name="Прямоугольник 4"/>
          <p:cNvSpPr/>
          <p:nvPr/>
        </p:nvSpPr>
        <p:spPr>
          <a:xfrm>
            <a:off x="190078" y="1607419"/>
            <a:ext cx="11754874" cy="1347537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721024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Заголовок 1"/>
          <p:cNvSpPr txBox="1">
            <a:spLocks noGrp="1"/>
          </p:cNvSpPr>
          <p:nvPr>
            <p:ph type="title"/>
          </p:nvPr>
        </p:nvSpPr>
        <p:spPr>
          <a:xfrm>
            <a:off x="333285" y="305303"/>
            <a:ext cx="10944315" cy="917289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lang="en" sz="4800" b="1" dirty="0">
                <a:solidFill>
                  <a:schemeClr val="bg1"/>
                </a:solidFill>
              </a:rPr>
              <a:t>YOLO </a:t>
            </a:r>
            <a:r>
              <a:rPr lang="ru-RU" sz="4800" b="1" dirty="0" err="1">
                <a:solidFill>
                  <a:schemeClr val="bg1"/>
                </a:solidFill>
              </a:rPr>
              <a:t>V</a:t>
            </a:r>
            <a:r>
              <a:rPr lang="en-US" sz="4800" b="1" dirty="0">
                <a:solidFill>
                  <a:schemeClr val="bg1"/>
                </a:solidFill>
              </a:rPr>
              <a:t>3</a:t>
            </a:r>
            <a:endParaRPr sz="48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9" name="Объект 2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304256" y="1064212"/>
                <a:ext cx="11525341" cy="5142924"/>
              </a:xfrm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2200" dirty="0">
                    <a:solidFill>
                      <a:schemeClr val="bg1"/>
                    </a:solidFill>
                  </a:rPr>
                  <a:t>Замена задачи  </a:t>
                </a:r>
                <a:r>
                  <a:rPr lang="en-US" sz="2200" dirty="0">
                    <a:solidFill>
                      <a:schemeClr val="bg1"/>
                    </a:solidFill>
                  </a:rPr>
                  <a:t>Multi class classification 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en-US" sz="2200" dirty="0">
                    <a:solidFill>
                      <a:schemeClr val="bg1"/>
                    </a:solidFill>
                  </a:rPr>
                  <a:t>(</a:t>
                </a:r>
                <a:r>
                  <a:rPr lang="en-US" sz="2200" dirty="0" err="1">
                    <a:solidFill>
                      <a:schemeClr val="bg1"/>
                    </a:solidFill>
                  </a:rPr>
                  <a:t>softmax</a:t>
                </a:r>
                <a:r>
                  <a:rPr lang="en-US" sz="2200" dirty="0">
                    <a:solidFill>
                      <a:schemeClr val="bg1"/>
                    </a:solidFill>
                  </a:rPr>
                  <a:t>) </a:t>
                </a:r>
                <a:r>
                  <a:rPr lang="ru-RU" sz="2200" dirty="0">
                    <a:solidFill>
                      <a:schemeClr val="bg1"/>
                    </a:solidFill>
                  </a:rPr>
                  <a:t>на </a:t>
                </a:r>
                <a:r>
                  <a:rPr lang="en-US" sz="2200" dirty="0">
                    <a:solidFill>
                      <a:schemeClr val="bg1"/>
                    </a:solidFill>
                  </a:rPr>
                  <a:t>Multi Label classification </a:t>
                </a:r>
                <a:r>
                  <a:rPr lang="ru-RU" sz="2200" dirty="0">
                    <a:solidFill>
                      <a:schemeClr val="bg1"/>
                    </a:solidFill>
                  </a:rPr>
                  <a:t>(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неск</a:t>
                </a:r>
                <a:r>
                  <a:rPr lang="ru-RU" sz="2200" dirty="0">
                    <a:solidFill>
                      <a:schemeClr val="bg1"/>
                    </a:solidFill>
                  </a:rPr>
                  <a:t>. </a:t>
                </a:r>
                <a:r>
                  <a:rPr lang="en-US" sz="2200" dirty="0">
                    <a:solidFill>
                      <a:schemeClr val="bg1"/>
                    </a:solidFill>
                  </a:rPr>
                  <a:t>Sigmoid)</a:t>
                </a:r>
              </a:p>
              <a:p>
                <a:pPr marL="685800" lvl="1" indent="-228600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2200" dirty="0">
                    <a:solidFill>
                      <a:schemeClr val="bg1"/>
                    </a:solidFill>
                  </a:rPr>
                  <a:t>Интуиция в том, что часто классы могут пересекаться (подросток и ребенок), авторы считают, что правильно классифицировать оба этих класса.</a:t>
                </a:r>
              </a:p>
              <a:p>
                <a:pPr marL="685800" lvl="1" indent="-228600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2200" dirty="0">
                    <a:solidFill>
                      <a:schemeClr val="bg1"/>
                    </a:solidFill>
                  </a:rPr>
                  <a:t>Отказ от задачи классификации как задачи регрессии.</a:t>
                </a: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2200" dirty="0">
                    <a:solidFill>
                      <a:schemeClr val="bg1"/>
                    </a:solidFill>
                  </a:rPr>
                  <a:t>Замена  </a:t>
                </a:r>
                <a:r>
                  <a:rPr lang="en-US" sz="2200" dirty="0">
                    <a:solidFill>
                      <a:schemeClr val="bg1"/>
                    </a:solidFill>
                  </a:rPr>
                  <a:t>confidence score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от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ru-RU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ar-AE" sz="22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ar-AE" sz="22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𝑂𝑏𝑗𝑒𝑐𝑡</m:t>
                        </m:r>
                      </m:e>
                    </m:d>
                    <m:r>
                      <a:rPr lang="ar-AE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⋅</m:t>
                    </m:r>
                    <m:r>
                      <a:rPr lang="ar-AE" sz="2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IOU</m:t>
                    </m:r>
                    <m:r>
                      <a:rPr lang="en-US" sz="2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i="1" dirty="0" err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200" i="1" dirty="0" err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200" i="1" dirty="0" err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𝑂𝑏𝑗𝑒𝑐𝑡</m:t>
                    </m:r>
                    <m:r>
                      <a:rPr lang="en-US" sz="2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ru-RU" sz="2200" dirty="0">
                    <a:solidFill>
                      <a:schemeClr val="bg1"/>
                    </a:solidFill>
                  </a:rPr>
                  <a:t>на следующую схему. </a:t>
                </a: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2200" dirty="0">
                    <a:solidFill>
                      <a:schemeClr val="bg1"/>
                    </a:solidFill>
                  </a:rPr>
                  <a:t>Если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анхор</a:t>
                </a:r>
                <a:r>
                  <a:rPr lang="ru-RU" sz="2200" dirty="0">
                    <a:solidFill>
                      <a:schemeClr val="bg1"/>
                    </a:solidFill>
                  </a:rPr>
                  <a:t> имеет максимальный </a:t>
                </a:r>
                <a:r>
                  <a:rPr lang="en-US" sz="2200" dirty="0">
                    <a:solidFill>
                      <a:schemeClr val="bg1"/>
                    </a:solidFill>
                  </a:rPr>
                  <a:t>IOU</a:t>
                </a:r>
                <a:r>
                  <a:rPr lang="ru-RU" sz="2200" dirty="0">
                    <a:solidFill>
                      <a:schemeClr val="bg1"/>
                    </a:solidFill>
                  </a:rPr>
                  <a:t> со значением больше порога, </a:t>
                </a:r>
                <a:r>
                  <a:rPr lang="en-US" sz="2200" dirty="0">
                    <a:solidFill>
                      <a:schemeClr val="bg1"/>
                    </a:solidFill>
                  </a:rPr>
                  <a:t>confidence score = 1, </a:t>
                </a:r>
                <a:r>
                  <a:rPr lang="ru-RU" sz="2200" dirty="0">
                    <a:solidFill>
                      <a:schemeClr val="bg1"/>
                    </a:solidFill>
                  </a:rPr>
                  <a:t>остальные 0. </a:t>
                </a:r>
              </a:p>
              <a:p>
                <a:pPr marL="685800" lvl="1" indent="-228600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2200" dirty="0">
                    <a:solidFill>
                      <a:schemeClr val="bg1"/>
                    </a:solidFill>
                  </a:rPr>
                  <a:t>Каждый </a:t>
                </a:r>
                <a:r>
                  <a:rPr lang="en-US" sz="2200" dirty="0">
                    <a:solidFill>
                      <a:schemeClr val="bg1"/>
                    </a:solidFill>
                  </a:rPr>
                  <a:t>ground truth </a:t>
                </a:r>
                <a:r>
                  <a:rPr lang="ru-RU" sz="2200" dirty="0">
                    <a:solidFill>
                      <a:schemeClr val="bg1"/>
                    </a:solidFill>
                  </a:rPr>
                  <a:t>ассоциируется с одним из возможных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анхором</a:t>
                </a:r>
                <a:r>
                  <a:rPr lang="ru-RU" sz="2200" dirty="0">
                    <a:solidFill>
                      <a:schemeClr val="bg1"/>
                    </a:solidFill>
                  </a:rPr>
                  <a:t>. </a:t>
                </a:r>
              </a:p>
              <a:p>
                <a:pPr marL="685800" lvl="1" indent="-228600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2200" dirty="0">
                    <a:solidFill>
                      <a:schemeClr val="bg1"/>
                    </a:solidFill>
                  </a:rPr>
                  <a:t>Если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анхор</a:t>
                </a:r>
                <a:r>
                  <a:rPr lang="ru-RU" sz="2200" dirty="0">
                    <a:solidFill>
                      <a:schemeClr val="bg1"/>
                    </a:solidFill>
                  </a:rPr>
                  <a:t> не назначен объекту это не приводит к отмене обучения классификации и локализации.</a:t>
                </a:r>
              </a:p>
            </p:txBody>
          </p:sp>
        </mc:Choice>
        <mc:Fallback xmlns="">
          <p:sp>
            <p:nvSpPr>
              <p:cNvPr id="329" name="Объект 2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04256" y="1064212"/>
                <a:ext cx="11525341" cy="5142924"/>
              </a:xfrm>
              <a:prstGeom prst="rect">
                <a:avLst/>
              </a:prstGeom>
              <a:blipFill>
                <a:blip r:embed="rId2"/>
                <a:stretch>
                  <a:fillRect l="-635" t="-83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3"/>
          <a:srcRect t="-2395" b="3033"/>
          <a:stretch/>
        </p:blipFill>
        <p:spPr>
          <a:xfrm>
            <a:off x="6007100" y="4190752"/>
            <a:ext cx="5013324" cy="256247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5" name="Прямоугольник 4"/>
          <p:cNvSpPr/>
          <p:nvPr/>
        </p:nvSpPr>
        <p:spPr>
          <a:xfrm>
            <a:off x="190078" y="1083463"/>
            <a:ext cx="11754874" cy="350701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2332</TotalTime>
  <Words>1954</Words>
  <Application>Microsoft Office PowerPoint</Application>
  <PresentationFormat>Широкоэкранный</PresentationFormat>
  <Paragraphs>281</Paragraphs>
  <Slides>31</Slides>
  <Notes>0</Notes>
  <HiddenSlides>20</HiddenSlides>
  <MMClips>0</MMClips>
  <ScaleCrop>false</ScaleCrop>
  <HeadingPairs>
    <vt:vector size="6" baseType="variant">
      <vt:variant>
        <vt:lpstr>Использованные шрифты</vt:lpstr>
      </vt:variant>
      <vt:variant>
        <vt:i4>9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31</vt:i4>
      </vt:variant>
    </vt:vector>
  </HeadingPairs>
  <TitlesOfParts>
    <vt:vector size="41" baseType="lpstr">
      <vt:lpstr>-apple-system</vt:lpstr>
      <vt:lpstr>Arial</vt:lpstr>
      <vt:lpstr>Calibri</vt:lpstr>
      <vt:lpstr>Calibri Light</vt:lpstr>
      <vt:lpstr>Cambria Math</vt:lpstr>
      <vt:lpstr>Charter</vt:lpstr>
      <vt:lpstr>Charter</vt:lpstr>
      <vt:lpstr>Charter Roman</vt:lpstr>
      <vt:lpstr>Times New Roman</vt:lpstr>
      <vt:lpstr>Тема Office</vt:lpstr>
      <vt:lpstr>Презентация PowerPoint</vt:lpstr>
      <vt:lpstr>Архитектура RetinaNet</vt:lpstr>
      <vt:lpstr>Архитектура RetinaNet</vt:lpstr>
      <vt:lpstr>Архитектура RetinaNet</vt:lpstr>
      <vt:lpstr>Архитектура RetinaNet</vt:lpstr>
      <vt:lpstr>Архитектура YOLO V2</vt:lpstr>
      <vt:lpstr>Архитектура YOLO V2</vt:lpstr>
      <vt:lpstr>Архитектура YOLO V3</vt:lpstr>
      <vt:lpstr>Архитектура YOLO V3</vt:lpstr>
      <vt:lpstr>Архитектура YOLO V4</vt:lpstr>
      <vt:lpstr>Архитектура YOLO V5</vt:lpstr>
      <vt:lpstr>Архитектура RetinaNet</vt:lpstr>
      <vt:lpstr>Архитектура RetinaNet</vt:lpstr>
      <vt:lpstr>Архитектура RetinaNet</vt:lpstr>
      <vt:lpstr>Архитектура YOLO V5</vt:lpstr>
      <vt:lpstr>Архитектура YOLO V4</vt:lpstr>
      <vt:lpstr>Архитектура YOLO V3</vt:lpstr>
      <vt:lpstr>Архитектура YOLO V3</vt:lpstr>
      <vt:lpstr>Архитектура YOLO V2</vt:lpstr>
      <vt:lpstr>Архитектура YOLO V2</vt:lpstr>
      <vt:lpstr>Семейство YOLO V2 (You Look Only Once)</vt:lpstr>
      <vt:lpstr>Архитектура YOLO V2</vt:lpstr>
      <vt:lpstr>Архитектура YOLO V3</vt:lpstr>
      <vt:lpstr>Архитектура YOLO V3</vt:lpstr>
      <vt:lpstr>Архитектура YOLO V3</vt:lpstr>
      <vt:lpstr>Другие YOLO V3 SPP (You Look Only Once)</vt:lpstr>
      <vt:lpstr>Архитектура YOLO V4</vt:lpstr>
      <vt:lpstr>Архитектура YOLO V4</vt:lpstr>
      <vt:lpstr>Архитектура YOLO V4</vt:lpstr>
      <vt:lpstr>Архитектура YOLO V4</vt:lpstr>
      <vt:lpstr>Архитектура YOLO V4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Одноэтапные подходы к обнаружению объектов. часть 2</dc:title>
  <dc:creator>Ронкин Михаил Владимирович</dc:creator>
  <cp:lastModifiedBy>Ронкин Михаил Владимирович</cp:lastModifiedBy>
  <cp:revision>67</cp:revision>
  <dcterms:created xsi:type="dcterms:W3CDTF">2021-12-17T13:58:40Z</dcterms:created>
  <dcterms:modified xsi:type="dcterms:W3CDTF">2022-12-05T13:40:54Z</dcterms:modified>
</cp:coreProperties>
</file>